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9.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 id="2147483877" r:id="rId8"/>
    <p:sldMasterId id="2147483909" r:id="rId9"/>
    <p:sldMasterId id="2147483932" r:id="rId10"/>
  </p:sldMasterIdLst>
  <p:notesMasterIdLst>
    <p:notesMasterId r:id="rId40"/>
  </p:notesMasterIdLst>
  <p:sldIdLst>
    <p:sldId id="2076137761" r:id="rId11"/>
    <p:sldId id="2076136817" r:id="rId12"/>
    <p:sldId id="1387" r:id="rId13"/>
    <p:sldId id="2147470580" r:id="rId14"/>
    <p:sldId id="2147478142" r:id="rId15"/>
    <p:sldId id="2147478145" r:id="rId16"/>
    <p:sldId id="1858" r:id="rId17"/>
    <p:sldId id="2147478137" r:id="rId18"/>
    <p:sldId id="2076136428" r:id="rId19"/>
    <p:sldId id="2076136436" r:id="rId20"/>
    <p:sldId id="2147478147" r:id="rId21"/>
    <p:sldId id="2147478148" r:id="rId22"/>
    <p:sldId id="2147478149" r:id="rId23"/>
    <p:sldId id="2147478150" r:id="rId24"/>
    <p:sldId id="2076136429" r:id="rId25"/>
    <p:sldId id="2076136430" r:id="rId26"/>
    <p:sldId id="2076136431" r:id="rId27"/>
    <p:sldId id="2076136432" r:id="rId28"/>
    <p:sldId id="2076136433" r:id="rId29"/>
    <p:sldId id="2147478146" r:id="rId30"/>
    <p:sldId id="2076136434" r:id="rId31"/>
    <p:sldId id="1886" r:id="rId32"/>
    <p:sldId id="2076136438" r:id="rId33"/>
    <p:sldId id="2076136439" r:id="rId34"/>
    <p:sldId id="2076136443" r:id="rId35"/>
    <p:sldId id="2076136444" r:id="rId36"/>
    <p:sldId id="2076137762" r:id="rId37"/>
    <p:sldId id="2076137763" r:id="rId38"/>
    <p:sldId id="207613753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B797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93719" autoAdjust="0"/>
  </p:normalViewPr>
  <p:slideViewPr>
    <p:cSldViewPr snapToGrid="0">
      <p:cViewPr varScale="1">
        <p:scale>
          <a:sx n="74" d="100"/>
          <a:sy n="74" d="100"/>
        </p:scale>
        <p:origin x="19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E5055E-EE5C-4A0A-8777-FE04D4FD9FB8}"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F9064B07-BD10-4977-862D-4404A454B0A2}">
      <dgm:prSet/>
      <dgm:spPr/>
      <dgm:t>
        <a:bodyPr/>
        <a:lstStyle/>
        <a:p>
          <a:r>
            <a:rPr lang="en-US" dirty="0"/>
            <a:t>An important part of success of a Digital Transformation is to involve experiences of end-users outside your organization, whether those are customers, partners, dealers or citizens </a:t>
          </a:r>
        </a:p>
      </dgm:t>
    </dgm:pt>
    <dgm:pt modelId="{1661F9B3-36AF-4DDA-BB98-55DA4A18DCB8}" type="parTrans" cxnId="{34285AA0-D8CE-438C-B57A-70873CC3667E}">
      <dgm:prSet/>
      <dgm:spPr/>
      <dgm:t>
        <a:bodyPr/>
        <a:lstStyle/>
        <a:p>
          <a:endParaRPr lang="en-US"/>
        </a:p>
      </dgm:t>
    </dgm:pt>
    <dgm:pt modelId="{C1B7AF16-B7E4-494E-9CBB-66D12FFAFA55}" type="sibTrans" cxnId="{34285AA0-D8CE-438C-B57A-70873CC3667E}">
      <dgm:prSet/>
      <dgm:spPr/>
      <dgm:t>
        <a:bodyPr/>
        <a:lstStyle/>
        <a:p>
          <a:endParaRPr lang="en-US"/>
        </a:p>
      </dgm:t>
    </dgm:pt>
    <dgm:pt modelId="{4057C332-1BCA-4EF6-A62A-58741FC301F4}">
      <dgm:prSet/>
      <dgm:spPr/>
      <dgm:t>
        <a:bodyPr/>
        <a:lstStyle/>
        <a:p>
          <a:r>
            <a:rPr lang="en-US" dirty="0"/>
            <a:t>Ability of those audiences to self-service and </a:t>
          </a:r>
          <a:r>
            <a:rPr lang="en-US" u="sng" dirty="0"/>
            <a:t>enrich the digital feedback loop with more data</a:t>
          </a:r>
          <a:r>
            <a:rPr lang="en-US" dirty="0"/>
            <a:t> in real-time, anytime, from anywhere and any device - is key to holistic Digital Transformation vision.</a:t>
          </a:r>
        </a:p>
      </dgm:t>
    </dgm:pt>
    <dgm:pt modelId="{BE87A979-BE7A-4984-AC90-1A4D3B5BE9CD}" type="parTrans" cxnId="{883CC9AD-4454-4CC8-B1A3-6851BCA4D013}">
      <dgm:prSet/>
      <dgm:spPr/>
      <dgm:t>
        <a:bodyPr/>
        <a:lstStyle/>
        <a:p>
          <a:endParaRPr lang="en-US"/>
        </a:p>
      </dgm:t>
    </dgm:pt>
    <dgm:pt modelId="{8D0B9074-265D-458B-9823-9E4A397F0CCB}" type="sibTrans" cxnId="{883CC9AD-4454-4CC8-B1A3-6851BCA4D013}">
      <dgm:prSet/>
      <dgm:spPr/>
      <dgm:t>
        <a:bodyPr/>
        <a:lstStyle/>
        <a:p>
          <a:endParaRPr lang="en-US"/>
        </a:p>
      </dgm:t>
    </dgm:pt>
    <dgm:pt modelId="{E464C20B-C47B-4910-AE4A-92060C323644}" type="pres">
      <dgm:prSet presAssocID="{68E5055E-EE5C-4A0A-8777-FE04D4FD9FB8}" presName="root" presStyleCnt="0">
        <dgm:presLayoutVars>
          <dgm:dir/>
          <dgm:resizeHandles val="exact"/>
        </dgm:presLayoutVars>
      </dgm:prSet>
      <dgm:spPr/>
    </dgm:pt>
    <dgm:pt modelId="{AB6A59B3-11E7-4954-95B9-B2AE2ACC6E66}" type="pres">
      <dgm:prSet presAssocID="{F9064B07-BD10-4977-862D-4404A454B0A2}" presName="compNode" presStyleCnt="0"/>
      <dgm:spPr/>
    </dgm:pt>
    <dgm:pt modelId="{AEEF970B-0A2A-404A-9151-ED1BEA67FB3C}" type="pres">
      <dgm:prSet presAssocID="{F9064B07-BD10-4977-862D-4404A454B0A2}" presName="bgRect" presStyleLbl="bgShp" presStyleIdx="0" presStyleCnt="2"/>
      <dgm:spPr/>
    </dgm:pt>
    <dgm:pt modelId="{A019A9CA-9844-4F87-B329-A55B505ED547}" type="pres">
      <dgm:prSet presAssocID="{F9064B07-BD10-4977-862D-4404A454B0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ABE6ACEB-1E3A-4873-80C4-3647B242DFC1}" type="pres">
      <dgm:prSet presAssocID="{F9064B07-BD10-4977-862D-4404A454B0A2}" presName="spaceRect" presStyleCnt="0"/>
      <dgm:spPr/>
    </dgm:pt>
    <dgm:pt modelId="{B0F3088B-F243-4395-871C-71617037DD82}" type="pres">
      <dgm:prSet presAssocID="{F9064B07-BD10-4977-862D-4404A454B0A2}" presName="parTx" presStyleLbl="revTx" presStyleIdx="0" presStyleCnt="2">
        <dgm:presLayoutVars>
          <dgm:chMax val="0"/>
          <dgm:chPref val="0"/>
        </dgm:presLayoutVars>
      </dgm:prSet>
      <dgm:spPr/>
    </dgm:pt>
    <dgm:pt modelId="{E055B5DC-10A6-4E22-947A-758811CEA8AD}" type="pres">
      <dgm:prSet presAssocID="{C1B7AF16-B7E4-494E-9CBB-66D12FFAFA55}" presName="sibTrans" presStyleCnt="0"/>
      <dgm:spPr/>
    </dgm:pt>
    <dgm:pt modelId="{F0D97FF7-D2B4-4A6E-A531-6C848FF2AE7E}" type="pres">
      <dgm:prSet presAssocID="{4057C332-1BCA-4EF6-A62A-58741FC301F4}" presName="compNode" presStyleCnt="0"/>
      <dgm:spPr/>
    </dgm:pt>
    <dgm:pt modelId="{0D118B20-2C14-4B5C-8237-3F2145D8AF36}" type="pres">
      <dgm:prSet presAssocID="{4057C332-1BCA-4EF6-A62A-58741FC301F4}" presName="bgRect" presStyleLbl="bgShp" presStyleIdx="1" presStyleCnt="2"/>
      <dgm:spPr/>
    </dgm:pt>
    <dgm:pt modelId="{82E7DFB7-09E7-452A-95A2-BB84A9A71605}" type="pres">
      <dgm:prSet presAssocID="{4057C332-1BCA-4EF6-A62A-58741FC301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3DA4166C-B68B-4A2E-A56C-4A40C0CEDD80}" type="pres">
      <dgm:prSet presAssocID="{4057C332-1BCA-4EF6-A62A-58741FC301F4}" presName="spaceRect" presStyleCnt="0"/>
      <dgm:spPr/>
    </dgm:pt>
    <dgm:pt modelId="{5347596D-CB95-4905-8DBB-C31FE5094C00}" type="pres">
      <dgm:prSet presAssocID="{4057C332-1BCA-4EF6-A62A-58741FC301F4}" presName="parTx" presStyleLbl="revTx" presStyleIdx="1" presStyleCnt="2">
        <dgm:presLayoutVars>
          <dgm:chMax val="0"/>
          <dgm:chPref val="0"/>
        </dgm:presLayoutVars>
      </dgm:prSet>
      <dgm:spPr/>
    </dgm:pt>
  </dgm:ptLst>
  <dgm:cxnLst>
    <dgm:cxn modelId="{0B152A45-E3FE-4ABD-84F0-3A5152908E1B}" type="presOf" srcId="{4057C332-1BCA-4EF6-A62A-58741FC301F4}" destId="{5347596D-CB95-4905-8DBB-C31FE5094C00}" srcOrd="0" destOrd="0" presId="urn:microsoft.com/office/officeart/2018/2/layout/IconVerticalSolidList"/>
    <dgm:cxn modelId="{EA6A2768-DBFB-4F2D-BB0E-8678971E7754}" type="presOf" srcId="{68E5055E-EE5C-4A0A-8777-FE04D4FD9FB8}" destId="{E464C20B-C47B-4910-AE4A-92060C323644}" srcOrd="0" destOrd="0" presId="urn:microsoft.com/office/officeart/2018/2/layout/IconVerticalSolidList"/>
    <dgm:cxn modelId="{DB6BC94F-9751-4293-95A9-CA26512F7BF3}" type="presOf" srcId="{F9064B07-BD10-4977-862D-4404A454B0A2}" destId="{B0F3088B-F243-4395-871C-71617037DD82}" srcOrd="0" destOrd="0" presId="urn:microsoft.com/office/officeart/2018/2/layout/IconVerticalSolidList"/>
    <dgm:cxn modelId="{34285AA0-D8CE-438C-B57A-70873CC3667E}" srcId="{68E5055E-EE5C-4A0A-8777-FE04D4FD9FB8}" destId="{F9064B07-BD10-4977-862D-4404A454B0A2}" srcOrd="0" destOrd="0" parTransId="{1661F9B3-36AF-4DDA-BB98-55DA4A18DCB8}" sibTransId="{C1B7AF16-B7E4-494E-9CBB-66D12FFAFA55}"/>
    <dgm:cxn modelId="{883CC9AD-4454-4CC8-B1A3-6851BCA4D013}" srcId="{68E5055E-EE5C-4A0A-8777-FE04D4FD9FB8}" destId="{4057C332-1BCA-4EF6-A62A-58741FC301F4}" srcOrd="1" destOrd="0" parTransId="{BE87A979-BE7A-4984-AC90-1A4D3B5BE9CD}" sibTransId="{8D0B9074-265D-458B-9823-9E4A397F0CCB}"/>
    <dgm:cxn modelId="{305A2CD4-71D8-4AAB-97F6-0D72D9CD81D0}" type="presParOf" srcId="{E464C20B-C47B-4910-AE4A-92060C323644}" destId="{AB6A59B3-11E7-4954-95B9-B2AE2ACC6E66}" srcOrd="0" destOrd="0" presId="urn:microsoft.com/office/officeart/2018/2/layout/IconVerticalSolidList"/>
    <dgm:cxn modelId="{15B3EED8-2824-4303-8F0C-0AC9671221B6}" type="presParOf" srcId="{AB6A59B3-11E7-4954-95B9-B2AE2ACC6E66}" destId="{AEEF970B-0A2A-404A-9151-ED1BEA67FB3C}" srcOrd="0" destOrd="0" presId="urn:microsoft.com/office/officeart/2018/2/layout/IconVerticalSolidList"/>
    <dgm:cxn modelId="{B5597371-8766-4850-BEF1-8B04D9AA0D3A}" type="presParOf" srcId="{AB6A59B3-11E7-4954-95B9-B2AE2ACC6E66}" destId="{A019A9CA-9844-4F87-B329-A55B505ED547}" srcOrd="1" destOrd="0" presId="urn:microsoft.com/office/officeart/2018/2/layout/IconVerticalSolidList"/>
    <dgm:cxn modelId="{F70186D5-E145-432B-8C4E-60F698F64629}" type="presParOf" srcId="{AB6A59B3-11E7-4954-95B9-B2AE2ACC6E66}" destId="{ABE6ACEB-1E3A-4873-80C4-3647B242DFC1}" srcOrd="2" destOrd="0" presId="urn:microsoft.com/office/officeart/2018/2/layout/IconVerticalSolidList"/>
    <dgm:cxn modelId="{CB56DAC5-E68C-470D-A899-4B5FFA7EEC55}" type="presParOf" srcId="{AB6A59B3-11E7-4954-95B9-B2AE2ACC6E66}" destId="{B0F3088B-F243-4395-871C-71617037DD82}" srcOrd="3" destOrd="0" presId="urn:microsoft.com/office/officeart/2018/2/layout/IconVerticalSolidList"/>
    <dgm:cxn modelId="{F51D1A9F-9A16-4A72-9976-285EC1B2C326}" type="presParOf" srcId="{E464C20B-C47B-4910-AE4A-92060C323644}" destId="{E055B5DC-10A6-4E22-947A-758811CEA8AD}" srcOrd="1" destOrd="0" presId="urn:microsoft.com/office/officeart/2018/2/layout/IconVerticalSolidList"/>
    <dgm:cxn modelId="{A15BC050-F51B-4755-A192-F763C1C9BE03}" type="presParOf" srcId="{E464C20B-C47B-4910-AE4A-92060C323644}" destId="{F0D97FF7-D2B4-4A6E-A531-6C848FF2AE7E}" srcOrd="2" destOrd="0" presId="urn:microsoft.com/office/officeart/2018/2/layout/IconVerticalSolidList"/>
    <dgm:cxn modelId="{F941433C-0EE6-468B-B6D3-8BEB7944F006}" type="presParOf" srcId="{F0D97FF7-D2B4-4A6E-A531-6C848FF2AE7E}" destId="{0D118B20-2C14-4B5C-8237-3F2145D8AF36}" srcOrd="0" destOrd="0" presId="urn:microsoft.com/office/officeart/2018/2/layout/IconVerticalSolidList"/>
    <dgm:cxn modelId="{1E05EA7A-6EBC-4826-A6AA-9E2FCA99D16F}" type="presParOf" srcId="{F0D97FF7-D2B4-4A6E-A531-6C848FF2AE7E}" destId="{82E7DFB7-09E7-452A-95A2-BB84A9A71605}" srcOrd="1" destOrd="0" presId="urn:microsoft.com/office/officeart/2018/2/layout/IconVerticalSolidList"/>
    <dgm:cxn modelId="{BFA8FC60-C24D-443A-8470-C9D6B58FB056}" type="presParOf" srcId="{F0D97FF7-D2B4-4A6E-A531-6C848FF2AE7E}" destId="{3DA4166C-B68B-4A2E-A56C-4A40C0CEDD80}" srcOrd="2" destOrd="0" presId="urn:microsoft.com/office/officeart/2018/2/layout/IconVerticalSolidList"/>
    <dgm:cxn modelId="{B823FB3E-E590-4A1B-B560-4B9794772BB4}" type="presParOf" srcId="{F0D97FF7-D2B4-4A6E-A531-6C848FF2AE7E}" destId="{5347596D-CB95-4905-8DBB-C31FE5094C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F970B-0A2A-404A-9151-ED1BEA67FB3C}">
      <dsp:nvSpPr>
        <dsp:cNvPr id="0" name=""/>
        <dsp:cNvSpPr/>
      </dsp:nvSpPr>
      <dsp:spPr>
        <a:xfrm>
          <a:off x="0" y="696832"/>
          <a:ext cx="11336039" cy="128645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19A9CA-9844-4F87-B329-A55B505ED547}">
      <dsp:nvSpPr>
        <dsp:cNvPr id="0" name=""/>
        <dsp:cNvSpPr/>
      </dsp:nvSpPr>
      <dsp:spPr>
        <a:xfrm>
          <a:off x="389153" y="986285"/>
          <a:ext cx="707552" cy="7075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F3088B-F243-4395-871C-71617037DD82}">
      <dsp:nvSpPr>
        <dsp:cNvPr id="0" name=""/>
        <dsp:cNvSpPr/>
      </dsp:nvSpPr>
      <dsp:spPr>
        <a:xfrm>
          <a:off x="1485860" y="696832"/>
          <a:ext cx="9850178" cy="1286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150" tIns="136150" rIns="136150" bIns="136150" numCol="1" spcCol="1270" anchor="ctr" anchorCtr="0">
          <a:noAutofit/>
        </a:bodyPr>
        <a:lstStyle/>
        <a:p>
          <a:pPr marL="0" lvl="0" indent="0" algn="l" defTabSz="1066800">
            <a:lnSpc>
              <a:spcPct val="90000"/>
            </a:lnSpc>
            <a:spcBef>
              <a:spcPct val="0"/>
            </a:spcBef>
            <a:spcAft>
              <a:spcPct val="35000"/>
            </a:spcAft>
            <a:buNone/>
          </a:pPr>
          <a:r>
            <a:rPr lang="en-US" sz="2400" kern="1200" dirty="0"/>
            <a:t>An important part of success of a Digital Transformation is to involve experiences of end-users outside your organization, whether those are customers, partners, dealers or citizens </a:t>
          </a:r>
        </a:p>
      </dsp:txBody>
      <dsp:txXfrm>
        <a:off x="1485860" y="696832"/>
        <a:ext cx="9850178" cy="1286459"/>
      </dsp:txXfrm>
    </dsp:sp>
    <dsp:sp modelId="{0D118B20-2C14-4B5C-8237-3F2145D8AF36}">
      <dsp:nvSpPr>
        <dsp:cNvPr id="0" name=""/>
        <dsp:cNvSpPr/>
      </dsp:nvSpPr>
      <dsp:spPr>
        <a:xfrm>
          <a:off x="0" y="2304905"/>
          <a:ext cx="11336039" cy="128645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E7DFB7-09E7-452A-95A2-BB84A9A71605}">
      <dsp:nvSpPr>
        <dsp:cNvPr id="0" name=""/>
        <dsp:cNvSpPr/>
      </dsp:nvSpPr>
      <dsp:spPr>
        <a:xfrm>
          <a:off x="389153" y="2594359"/>
          <a:ext cx="707552" cy="7075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47596D-CB95-4905-8DBB-C31FE5094C00}">
      <dsp:nvSpPr>
        <dsp:cNvPr id="0" name=""/>
        <dsp:cNvSpPr/>
      </dsp:nvSpPr>
      <dsp:spPr>
        <a:xfrm>
          <a:off x="1485860" y="2304905"/>
          <a:ext cx="9850178" cy="1286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150" tIns="136150" rIns="136150" bIns="136150" numCol="1" spcCol="1270" anchor="ctr" anchorCtr="0">
          <a:noAutofit/>
        </a:bodyPr>
        <a:lstStyle/>
        <a:p>
          <a:pPr marL="0" lvl="0" indent="0" algn="l" defTabSz="1066800">
            <a:lnSpc>
              <a:spcPct val="90000"/>
            </a:lnSpc>
            <a:spcBef>
              <a:spcPct val="0"/>
            </a:spcBef>
            <a:spcAft>
              <a:spcPct val="35000"/>
            </a:spcAft>
            <a:buNone/>
          </a:pPr>
          <a:r>
            <a:rPr lang="en-US" sz="2400" kern="1200" dirty="0"/>
            <a:t>Ability of those audiences to self-service and </a:t>
          </a:r>
          <a:r>
            <a:rPr lang="en-US" sz="2400" u="sng" kern="1200" dirty="0"/>
            <a:t>enrich the digital feedback loop with more data</a:t>
          </a:r>
          <a:r>
            <a:rPr lang="en-US" sz="2400" kern="1200" dirty="0"/>
            <a:t> in real-time, anytime, from anywhere and any device - is key to holistic Digital Transformation vision.</a:t>
          </a:r>
        </a:p>
      </dsp:txBody>
      <dsp:txXfrm>
        <a:off x="1485860" y="2304905"/>
        <a:ext cx="9850178" cy="12864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30/11/2022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6:40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132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6:57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4620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6:57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6:58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9041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6:58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4586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11/30/2022 6:40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01141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11/30/2022 6:40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58541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11/30/2022 6:40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91127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11/30/2022 6:40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5712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11/30/2022 6:40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4975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6:55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065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11/30/2022 6:40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296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a:p>
        </p:txBody>
      </p:sp>
      <p:sp>
        <p:nvSpPr>
          <p:cNvPr id="10" name="Date Placeholder 9"/>
          <p:cNvSpPr>
            <a:spLocks noGrp="1"/>
          </p:cNvSpPr>
          <p:nvPr>
            <p:ph type="dt" idx="13"/>
          </p:nvPr>
        </p:nvSpPr>
        <p:spPr/>
        <p:txBody>
          <a:bodyPr/>
          <a:lstStyle/>
          <a:p>
            <a:fld id="{FD7BA0E4-0619-4600-AFAC-98DD72F6AEB0}" type="datetime8">
              <a:rPr lang="en-US" smtClean="0"/>
              <a:t>11/30/2022 6:40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07839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a:p>
        </p:txBody>
      </p:sp>
      <p:sp>
        <p:nvSpPr>
          <p:cNvPr id="10" name="Date Placeholder 9"/>
          <p:cNvSpPr>
            <a:spLocks noGrp="1"/>
          </p:cNvSpPr>
          <p:nvPr>
            <p:ph type="dt" idx="13"/>
          </p:nvPr>
        </p:nvSpPr>
        <p:spPr/>
        <p:txBody>
          <a:bodyPr/>
          <a:lstStyle/>
          <a:p>
            <a:fld id="{FD7BA0E4-0619-4600-AFAC-98DD72F6AEB0}" type="datetime8">
              <a:rPr lang="en-US" smtClean="0"/>
              <a:t>11/30/2022 6:40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80012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6:40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36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11/30/2022 6:40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43512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11/30/2022 6:40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95723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11/30/2022 6:40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880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11/30/2022 6:40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87637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6:43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804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6:43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146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spcBef>
                <a:spcPts val="0"/>
              </a:spcBef>
              <a:spcAft>
                <a:spcPts val="1800"/>
              </a:spcAft>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6:43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380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11/30/2022 6:40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21599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99548-325E-4840-9CA2-BAA7FB34D6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7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1.png"/><Relationship Id="rId4" Type="http://schemas.openxmlformats.org/officeDocument/2006/relationships/image" Target="../media/image4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4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 Id="rId4" Type="http://schemas.openxmlformats.org/officeDocument/2006/relationships/image" Target="../media/image47.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7.xml"/><Relationship Id="rId4" Type="http://schemas.openxmlformats.org/officeDocument/2006/relationships/image" Target="../media/image9.emf"/></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10.xml"/><Relationship Id="rId4" Type="http://schemas.openxmlformats.org/officeDocument/2006/relationships/image" Target="../media/image9.emf"/></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Master" Target="../slideMasters/slideMaster10.xml"/><Relationship Id="rId4" Type="http://schemas.openxmlformats.org/officeDocument/2006/relationships/image" Target="../media/image71.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Master" Target="../slideMasters/slideMaster10.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0.xml"/><Relationship Id="rId4" Type="http://schemas.openxmlformats.org/officeDocument/2006/relationships/image" Target="../media/image77.jpe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10.xml"/><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Master" Target="../slideMasters/slideMaster10.xml"/><Relationship Id="rId6" Type="http://schemas.openxmlformats.org/officeDocument/2006/relationships/image" Target="../media/image82.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Master" Target="../slideMasters/slideMaster10.xml"/><Relationship Id="rId4" Type="http://schemas.openxmlformats.org/officeDocument/2006/relationships/image" Target="../media/image71.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Master" Target="../slideMasters/slideMaster10.xml"/><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0.xml"/><Relationship Id="rId6" Type="http://schemas.openxmlformats.org/officeDocument/2006/relationships/image" Target="../media/image82.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 Id="rId4" Type="http://schemas.openxmlformats.org/officeDocument/2006/relationships/image" Target="../media/image25.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png"/><Relationship Id="rId1" Type="http://schemas.openxmlformats.org/officeDocument/2006/relationships/slideMaster" Target="../slideMasters/slideMaster5.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30/11/2022</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30/11/2022</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30/11/2022</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11/30/2022</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1460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11/30/2022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27648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405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03820506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5357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39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731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519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175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923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738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102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26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428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31370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582124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74899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118310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6591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30/11/2022</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47652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8581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68820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82872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96593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8605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119033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48186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777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372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69023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619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50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2943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90298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154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149473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18956231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85991284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990016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11/30/2022</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87615627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0296568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6579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00674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229516970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381933098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9322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59521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73978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552354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8181744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77376379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977274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83993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63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2C8C9C-3E54-568B-E1D6-8F044902E46C}"/>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D1EC82F0-E203-30D6-F001-BD4FBCFA67B1}"/>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BB316DB6-E463-E6B5-B124-0119C20D447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9052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5" name="MS logo white - EMF" descr="Microsoft logo white text version">
            <a:extLst>
              <a:ext uri="{FF2B5EF4-FFF2-40B4-BE49-F238E27FC236}">
                <a16:creationId xmlns:a16="http://schemas.microsoft.com/office/drawing/2014/main" id="{3389E315-0509-5612-18AC-DAC796CD5E0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7979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9336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261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471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625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779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428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0095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4325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9579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459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69339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466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80599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46550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3488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89709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98015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784563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2742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01472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66550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55626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47932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10263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0248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7794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44953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6463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87050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44258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167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16355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07641D"/>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7934513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11/30/2022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1919676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5205699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46447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281326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66242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67808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11412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3131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16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00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649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5871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1553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30/11/2022</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30/11/2022</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30/11/2022</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30/11/2022</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30/11/2022</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30/11/2022</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30/11/2022</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9" Type="http://schemas.openxmlformats.org/officeDocument/2006/relationships/slideLayout" Target="../slideLayouts/slideLayout273.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34" Type="http://schemas.openxmlformats.org/officeDocument/2006/relationships/slideLayout" Target="../slideLayouts/slideLayout268.xml"/><Relationship Id="rId42" Type="http://schemas.openxmlformats.org/officeDocument/2006/relationships/slideLayout" Target="../slideLayouts/slideLayout276.xml"/><Relationship Id="rId47" Type="http://schemas.openxmlformats.org/officeDocument/2006/relationships/slideLayout" Target="../slideLayouts/slideLayout281.xml"/><Relationship Id="rId50" Type="http://schemas.openxmlformats.org/officeDocument/2006/relationships/image" Target="../media/image62.png"/><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38" Type="http://schemas.openxmlformats.org/officeDocument/2006/relationships/slideLayout" Target="../slideLayouts/slideLayout272.xml"/><Relationship Id="rId46" Type="http://schemas.openxmlformats.org/officeDocument/2006/relationships/slideLayout" Target="../slideLayouts/slideLayout280.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41" Type="http://schemas.openxmlformats.org/officeDocument/2006/relationships/slideLayout" Target="../slideLayouts/slideLayout275.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37" Type="http://schemas.openxmlformats.org/officeDocument/2006/relationships/slideLayout" Target="../slideLayouts/slideLayout271.xml"/><Relationship Id="rId40" Type="http://schemas.openxmlformats.org/officeDocument/2006/relationships/slideLayout" Target="../slideLayouts/slideLayout274.xml"/><Relationship Id="rId45" Type="http://schemas.openxmlformats.org/officeDocument/2006/relationships/slideLayout" Target="../slideLayouts/slideLayout279.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36" Type="http://schemas.openxmlformats.org/officeDocument/2006/relationships/slideLayout" Target="../slideLayouts/slideLayout270.xml"/><Relationship Id="rId49" Type="http://schemas.openxmlformats.org/officeDocument/2006/relationships/theme" Target="../theme/theme10.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4" Type="http://schemas.openxmlformats.org/officeDocument/2006/relationships/slideLayout" Target="../slideLayouts/slideLayout278.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35" Type="http://schemas.openxmlformats.org/officeDocument/2006/relationships/slideLayout" Target="../slideLayouts/slideLayout269.xml"/><Relationship Id="rId43" Type="http://schemas.openxmlformats.org/officeDocument/2006/relationships/slideLayout" Target="../slideLayouts/slideLayout277.xml"/><Relationship Id="rId48" Type="http://schemas.openxmlformats.org/officeDocument/2006/relationships/slideLayout" Target="../slideLayouts/slideLayout282.xml"/><Relationship Id="rId8" Type="http://schemas.openxmlformats.org/officeDocument/2006/relationships/slideLayout" Target="../slideLayouts/slideLayout2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5.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image" Target="../media/image7.emf"/><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7.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image" Target="../media/image7.emf"/><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image" Target="../media/image38.emf"/><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image" Target="../media/image7.emf"/><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theme" Target="../theme/theme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image" Target="../media/image7.emf"/><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theme" Target="../theme/theme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image" Target="../media/image60.png"/><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theme" Target="../theme/theme9.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30/11/2022</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929" r:id="rId15"/>
    <p:sldLayoutId id="2147483930" r:id="rId16"/>
    <p:sldLayoutId id="214748393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504C6D94-2ACA-4B8A-95FD-A255CF1C47DA}"/>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878011608"/>
      </p:ext>
    </p:extLst>
  </p:cSld>
  <p:clrMap bg1="dk1" tx1="lt1" bg2="dk2" tx2="lt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 id="2147483975" r:id="rId43"/>
    <p:sldLayoutId id="2147483976" r:id="rId44"/>
    <p:sldLayoutId id="2147483977" r:id="rId45"/>
    <p:sldLayoutId id="2147483978" r:id="rId46"/>
    <p:sldLayoutId id="2147483979" r:id="rId47"/>
    <p:sldLayoutId id="214748398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37534235"/>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11842589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79.xml"/><Relationship Id="rId4" Type="http://schemas.openxmlformats.org/officeDocument/2006/relationships/image" Target="../media/image114.jpeg"/></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79.xml"/><Relationship Id="rId4" Type="http://schemas.openxmlformats.org/officeDocument/2006/relationships/image" Target="../media/image115.jpeg"/></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279.xml"/><Relationship Id="rId4" Type="http://schemas.openxmlformats.org/officeDocument/2006/relationships/image" Target="../media/image116.jpeg"/></Relationships>
</file>

<file path=ppt/slides/_rels/slide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79.xml"/><Relationship Id="rId4" Type="http://schemas.openxmlformats.org/officeDocument/2006/relationships/image" Target="../media/image1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19.png"/></Relationships>
</file>

<file path=ppt/slides/_rels/slide1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23.pn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124.png"/><Relationship Id="rId4" Type="http://schemas.openxmlformats.org/officeDocument/2006/relationships/image" Target="../media/image107.png"/></Relationships>
</file>

<file path=ppt/slides/_rels/slide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126.png"/></Relationships>
</file>

<file path=ppt/slides/_rels/slide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128.png"/></Relationships>
</file>

<file path=ppt/slides/_rels/slide2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128.png"/></Relationships>
</file>

<file path=ppt/slides/_rels/slide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7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79.xml"/><Relationship Id="rId6" Type="http://schemas.openxmlformats.org/officeDocument/2006/relationships/image" Target="../media/image87.png"/><Relationship Id="rId5" Type="http://schemas.openxmlformats.org/officeDocument/2006/relationships/image" Target="../media/image94.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svg"/><Relationship Id="rId2" Type="http://schemas.openxmlformats.org/officeDocument/2006/relationships/notesSlide" Target="../notesSlides/notesSlide6.xml"/><Relationship Id="rId1" Type="http://schemas.openxmlformats.org/officeDocument/2006/relationships/slideLayout" Target="../slideLayouts/slideLayout279.xml"/><Relationship Id="rId6" Type="http://schemas.openxmlformats.org/officeDocument/2006/relationships/image" Target="../media/image97.png"/><Relationship Id="rId5" Type="http://schemas.microsoft.com/office/2007/relationships/hdphoto" Target="../media/hdphoto1.wdp"/><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79.xml"/></Relationships>
</file>

<file path=ppt/slides/_rels/slide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47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0" lvl="1" indent="0" algn="ctr" defTabSz="914400" rtl="0" eaLnBrk="1" fontAlgn="auto" latinLnBrk="0" hangingPunct="1">
              <a:lnSpc>
                <a:spcPct val="95000"/>
              </a:lnSpc>
              <a:spcBef>
                <a:spcPts val="1200"/>
              </a:spcBef>
              <a:spcAft>
                <a:spcPts val="0"/>
              </a:spcAft>
              <a:buClrTx/>
              <a:buSzTx/>
              <a:buFontTx/>
              <a:buNone/>
              <a:tabLst/>
              <a:defRPr/>
            </a:pPr>
            <a:r>
              <a:rPr kumimoji="0" lang="en-CA" sz="8000" b="0" i="0" u="none" strike="noStrike" kern="0" cap="none" spc="0" normalizeH="0" baseline="0" noProof="0" dirty="0">
                <a:ln>
                  <a:noFill/>
                </a:ln>
                <a:solidFill>
                  <a:schemeClr val="accent5">
                    <a:lumMod val="50000"/>
                  </a:schemeClr>
                </a:solidFill>
                <a:effectLst/>
                <a:uLnTx/>
                <a:uFillTx/>
                <a:latin typeface="Segoe UI Semibold"/>
                <a:ea typeface="+mn-ea"/>
                <a:cs typeface="Segoe UI" pitchFamily="34" charset="0"/>
              </a:rPr>
              <a:t>Microsoft Power Pages</a:t>
            </a:r>
          </a:p>
          <a:p>
            <a:pPr marL="9525" marR="0" lvl="1" indent="0" algn="ctr" defTabSz="914400" rtl="0" eaLnBrk="1" fontAlgn="auto" latinLnBrk="0" hangingPunct="1">
              <a:lnSpc>
                <a:spcPct val="95000"/>
              </a:lnSpc>
              <a:spcBef>
                <a:spcPts val="1200"/>
              </a:spcBef>
              <a:spcAft>
                <a:spcPts val="0"/>
              </a:spcAft>
              <a:buClrTx/>
              <a:buSzTx/>
              <a:buFontTx/>
              <a:buNone/>
              <a:tabLst/>
              <a:defRPr/>
            </a:pPr>
            <a:r>
              <a:rPr kumimoji="0" lang="en-CA" sz="3600" b="0" i="0" u="none" strike="noStrike" kern="0" cap="none" spc="0" normalizeH="0" baseline="0" noProof="0" dirty="0">
                <a:ln>
                  <a:noFill/>
                </a:ln>
                <a:gradFill>
                  <a:gsLst>
                    <a:gs pos="100000">
                      <a:schemeClr val="tx1"/>
                    </a:gs>
                    <a:gs pos="0">
                      <a:schemeClr val="tx1"/>
                    </a:gs>
                  </a:gsLst>
                  <a:lin ang="2700000" scaled="0"/>
                </a:gradFill>
                <a:effectLst/>
                <a:uLnTx/>
                <a:uFillTx/>
                <a:latin typeface="Segoe UI Semibold"/>
                <a:ea typeface="+mn-ea"/>
                <a:cs typeface="Segoe UI" pitchFamily="34" charset="0"/>
              </a:rPr>
              <a:t>Enterprise-grade low-code website development </a:t>
            </a:r>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815636"/>
            <a:ext cx="5378548" cy="2780569"/>
          </a:xfrm>
        </p:spPr>
        <p:txBody>
          <a:bodyPr/>
          <a:lstStyle/>
          <a:p>
            <a:r>
              <a:rPr lang="en-US" dirty="0"/>
              <a:t>What can you do with Power Pages</a:t>
            </a:r>
          </a:p>
        </p:txBody>
      </p:sp>
      <p:pic>
        <p:nvPicPr>
          <p:cNvPr id="5" name="Picture Placeholder 4"/>
          <p:cNvPicPr>
            <a:picLocks noGrp="1" noChangeAspect="1"/>
          </p:cNvPicPr>
          <p:nvPr>
            <p:ph type="pic" sz="quarter" idx="10"/>
          </p:nvPr>
        </p:nvPicPr>
        <p:blipFill>
          <a:blip r:embed="rId3"/>
          <a:srcRect l="20346" r="20346"/>
          <a:stretch>
            <a:fillRect/>
          </a:stretch>
        </p:blipFill>
        <p:spPr/>
      </p:pic>
    </p:spTree>
    <p:extLst>
      <p:ext uri="{BB962C8B-B14F-4D97-AF65-F5344CB8AC3E}">
        <p14:creationId xmlns:p14="http://schemas.microsoft.com/office/powerpoint/2010/main" val="20951204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D40EA-37DA-56A8-1A0C-B5FCE0BAA26B}"/>
              </a:ext>
            </a:extLst>
          </p:cNvPr>
          <p:cNvSpPr txBox="1">
            <a:spLocks noGrp="1"/>
          </p:cNvSpPr>
          <p:nvPr>
            <p:ph type="title" idx="4294967295"/>
          </p:nvPr>
        </p:nvSpPr>
        <p:spPr>
          <a:xfrm>
            <a:off x="566491" y="2641171"/>
            <a:ext cx="3843663" cy="132343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spAutoFit/>
          </a:bodyPr>
          <a:lstStyle/>
          <a:p>
            <a:pPr lvl="0">
              <a:defRPr/>
            </a:pPr>
            <a:r>
              <a:rPr lang="en-US" sz="4000" spc="0" dirty="0">
                <a:ln>
                  <a:noFill/>
                </a:ln>
                <a:gradFill flip="none" rotWithShape="1">
                  <a:gsLst>
                    <a:gs pos="100000">
                      <a:srgbClr val="CD98CF"/>
                    </a:gs>
                    <a:gs pos="0">
                      <a:schemeClr val="accent1"/>
                    </a:gs>
                  </a:gsLst>
                  <a:lin ang="2700000" scaled="1"/>
                  <a:tileRect/>
                </a:gradFill>
                <a:ea typeface="+mj-ea"/>
              </a:rPr>
              <a:t>Model and visualize data</a:t>
            </a:r>
            <a:endParaRPr kumimoji="0" lang="en-US" sz="4000" b="0" i="0" u="none" strike="noStrike" kern="1200" cap="none" spc="0" normalizeH="0" baseline="0" noProof="0" dirty="0">
              <a:ln>
                <a:noFill/>
              </a:ln>
              <a:gradFill flip="none" rotWithShape="1">
                <a:gsLst>
                  <a:gs pos="100000">
                    <a:srgbClr val="CD98CF"/>
                  </a:gs>
                  <a:gs pos="0">
                    <a:schemeClr val="accent1"/>
                  </a:gs>
                </a:gsLst>
                <a:lin ang="2700000" scaled="1"/>
                <a:tileRect/>
              </a:gradFill>
              <a:effectLst/>
              <a:uLnTx/>
              <a:uFillTx/>
              <a:latin typeface="+mj-lt"/>
              <a:ea typeface="+mj-ea"/>
              <a:cs typeface="Segoe UI" panose="020B0502040204020203" pitchFamily="34" charset="0"/>
            </a:endParaRPr>
          </a:p>
        </p:txBody>
      </p:sp>
      <p:sp>
        <p:nvSpPr>
          <p:cNvPr id="8" name="TextBox 7">
            <a:extLst>
              <a:ext uri="{FF2B5EF4-FFF2-40B4-BE49-F238E27FC236}">
                <a16:creationId xmlns:a16="http://schemas.microsoft.com/office/drawing/2014/main" id="{315E40FB-9C44-98DA-6A3A-2AA1B8A0670A}"/>
              </a:ext>
            </a:extLst>
          </p:cNvPr>
          <p:cNvSpPr txBox="1"/>
          <p:nvPr/>
        </p:nvSpPr>
        <p:spPr>
          <a:xfrm>
            <a:off x="566492" y="3844636"/>
            <a:ext cx="3270032" cy="1200329"/>
          </a:xfrm>
          <a:prstGeom prst="rect">
            <a:avLst/>
          </a:prstGeom>
          <a:noFill/>
        </p:spPr>
        <p:txBody>
          <a:bodyPr wrap="square" lIns="0" anchor="b">
            <a:spAutoFit/>
          </a:bodyPr>
          <a:lstStyle/>
          <a:p>
            <a:pPr lvl="0" defTabSz="914367"/>
            <a:r>
              <a:rPr lang="en-US" dirty="0">
                <a:gradFill>
                  <a:gsLst>
                    <a:gs pos="0">
                      <a:srgbClr val="FFFFFF"/>
                    </a:gs>
                    <a:gs pos="100000">
                      <a:srgbClr val="FFFFFF"/>
                    </a:gs>
                  </a:gsLst>
                  <a:lin ang="0" scaled="0"/>
                </a:gradFill>
                <a:latin typeface="Segoe UI Semibold"/>
              </a:rPr>
              <a:t>Capture and store business data in Dataverse tables, then model it with a simple-to-use table designer.</a:t>
            </a:r>
            <a:endParaRPr kumimoji="0" lang="en-US" sz="18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mn-cs"/>
            </a:endParaRPr>
          </a:p>
        </p:txBody>
      </p:sp>
      <p:cxnSp>
        <p:nvCxnSpPr>
          <p:cNvPr id="7" name="Straight Connector 6">
            <a:extLst>
              <a:ext uri="{FF2B5EF4-FFF2-40B4-BE49-F238E27FC236}">
                <a16:creationId xmlns:a16="http://schemas.microsoft.com/office/drawing/2014/main" id="{6A04CBB6-A829-E0E2-C036-31B0EF61575C}"/>
              </a:ext>
              <a:ext uri="{C183D7F6-B498-43B3-948B-1728B52AA6E4}">
                <adec:decorative xmlns:adec="http://schemas.microsoft.com/office/drawing/2017/decorative" val="1"/>
              </a:ext>
            </a:extLst>
          </p:cNvPr>
          <p:cNvCxnSpPr>
            <a:cxnSpLocks/>
          </p:cNvCxnSpPr>
          <p:nvPr/>
        </p:nvCxnSpPr>
        <p:spPr>
          <a:xfrm>
            <a:off x="4780679" y="809204"/>
            <a:ext cx="0" cy="5048671"/>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7D314CA4-4428-A602-01B3-0C7FF721E291}"/>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566491" y="1421480"/>
            <a:ext cx="533885" cy="5338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odel and visualise data">
            <a:extLst>
              <a:ext uri="{FF2B5EF4-FFF2-40B4-BE49-F238E27FC236}">
                <a16:creationId xmlns:a16="http://schemas.microsoft.com/office/drawing/2014/main" id="{09592358-A90A-46C4-4D06-32A9A4F35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732" y="984831"/>
            <a:ext cx="6595781" cy="4697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917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4.16667E-7 -7.40741E-7 L 4.16667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3.54167E-6 -1.48148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1.04167E-6 1.85185E-6 L 1.04167E-6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4.16667E-7 -7.40741E-7 L 4.16667E-7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D40EA-37DA-56A8-1A0C-B5FCE0BAA26B}"/>
              </a:ext>
            </a:extLst>
          </p:cNvPr>
          <p:cNvSpPr txBox="1">
            <a:spLocks noGrp="1"/>
          </p:cNvSpPr>
          <p:nvPr>
            <p:ph type="title" idx="4294967295"/>
          </p:nvPr>
        </p:nvSpPr>
        <p:spPr>
          <a:xfrm>
            <a:off x="566491" y="3256724"/>
            <a:ext cx="3843663" cy="707886"/>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spAutoFit/>
          </a:bodyPr>
          <a:lstStyle/>
          <a:p>
            <a:pPr lvl="0">
              <a:defRPr/>
            </a:pPr>
            <a:r>
              <a:rPr lang="en-US" sz="4000" spc="0" dirty="0">
                <a:ln>
                  <a:noFill/>
                </a:ln>
                <a:gradFill flip="none" rotWithShape="1">
                  <a:gsLst>
                    <a:gs pos="100000">
                      <a:srgbClr val="CD98CF"/>
                    </a:gs>
                    <a:gs pos="0">
                      <a:schemeClr val="accent1"/>
                    </a:gs>
                  </a:gsLst>
                  <a:lin ang="2700000" scaled="1"/>
                  <a:tileRect/>
                </a:gradFill>
                <a:ea typeface="+mj-ea"/>
              </a:rPr>
              <a:t>Make data lists</a:t>
            </a:r>
            <a:endParaRPr kumimoji="0" lang="en-US" sz="4000" b="0" i="0" u="none" strike="noStrike" kern="1200" cap="none" spc="0" normalizeH="0" baseline="0" noProof="0" dirty="0">
              <a:ln>
                <a:noFill/>
              </a:ln>
              <a:gradFill flip="none" rotWithShape="1">
                <a:gsLst>
                  <a:gs pos="100000">
                    <a:srgbClr val="CD98CF"/>
                  </a:gs>
                  <a:gs pos="0">
                    <a:schemeClr val="accent1"/>
                  </a:gs>
                </a:gsLst>
                <a:lin ang="2700000" scaled="1"/>
                <a:tileRect/>
              </a:gradFill>
              <a:effectLst/>
              <a:uLnTx/>
              <a:uFillTx/>
              <a:latin typeface="+mj-lt"/>
              <a:ea typeface="+mj-ea"/>
              <a:cs typeface="Segoe UI" panose="020B0502040204020203" pitchFamily="34" charset="0"/>
            </a:endParaRPr>
          </a:p>
        </p:txBody>
      </p:sp>
      <p:sp>
        <p:nvSpPr>
          <p:cNvPr id="8" name="TextBox 7">
            <a:extLst>
              <a:ext uri="{FF2B5EF4-FFF2-40B4-BE49-F238E27FC236}">
                <a16:creationId xmlns:a16="http://schemas.microsoft.com/office/drawing/2014/main" id="{315E40FB-9C44-98DA-6A3A-2AA1B8A0670A}"/>
              </a:ext>
            </a:extLst>
          </p:cNvPr>
          <p:cNvSpPr txBox="1"/>
          <p:nvPr/>
        </p:nvSpPr>
        <p:spPr>
          <a:xfrm>
            <a:off x="566492" y="4121635"/>
            <a:ext cx="3270032" cy="923330"/>
          </a:xfrm>
          <a:prstGeom prst="rect">
            <a:avLst/>
          </a:prstGeom>
          <a:noFill/>
        </p:spPr>
        <p:txBody>
          <a:bodyPr wrap="square" lIns="0" anchor="b">
            <a:spAutoFit/>
          </a:bodyPr>
          <a:lstStyle/>
          <a:p>
            <a:pPr lvl="0" defTabSz="914367"/>
            <a:r>
              <a:rPr lang="en-US" dirty="0">
                <a:gradFill>
                  <a:gsLst>
                    <a:gs pos="0">
                      <a:srgbClr val="FFFFFF"/>
                    </a:gs>
                    <a:gs pos="100000">
                      <a:srgbClr val="FFFFFF"/>
                    </a:gs>
                  </a:gsLst>
                  <a:lin ang="0" scaled="0"/>
                </a:gradFill>
                <a:latin typeface="Segoe UI Semibold"/>
              </a:rPr>
              <a:t>Create sortable, searchable tabular displays of business data for your site.</a:t>
            </a:r>
            <a:endParaRPr kumimoji="0" lang="en-US" sz="18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mn-cs"/>
            </a:endParaRPr>
          </a:p>
        </p:txBody>
      </p:sp>
      <p:cxnSp>
        <p:nvCxnSpPr>
          <p:cNvPr id="7" name="Straight Connector 6">
            <a:extLst>
              <a:ext uri="{FF2B5EF4-FFF2-40B4-BE49-F238E27FC236}">
                <a16:creationId xmlns:a16="http://schemas.microsoft.com/office/drawing/2014/main" id="{6A04CBB6-A829-E0E2-C036-31B0EF61575C}"/>
              </a:ext>
              <a:ext uri="{C183D7F6-B498-43B3-948B-1728B52AA6E4}">
                <adec:decorative xmlns:adec="http://schemas.microsoft.com/office/drawing/2017/decorative" val="1"/>
              </a:ext>
            </a:extLst>
          </p:cNvPr>
          <p:cNvCxnSpPr>
            <a:cxnSpLocks/>
          </p:cNvCxnSpPr>
          <p:nvPr/>
        </p:nvCxnSpPr>
        <p:spPr>
          <a:xfrm>
            <a:off x="4780679" y="809204"/>
            <a:ext cx="0" cy="5048671"/>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7D314CA4-4428-A602-01B3-0C7FF721E291}"/>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566491" y="1421480"/>
            <a:ext cx="533885" cy="53388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Build data lists">
            <a:extLst>
              <a:ext uri="{FF2B5EF4-FFF2-40B4-BE49-F238E27FC236}">
                <a16:creationId xmlns:a16="http://schemas.microsoft.com/office/drawing/2014/main" id="{515C7BDE-48D8-DB4A-BBBC-5ADA4FC90E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783" y="1133922"/>
            <a:ext cx="6445173" cy="4590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455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4.16667E-7 -7.40741E-7 L 4.16667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3.54167E-6 1.11111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1.04167E-6 2.96296E-6 L 1.04167E-6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4.16667E-7 -7.40741E-7 L 4.16667E-7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D40EA-37DA-56A8-1A0C-B5FCE0BAA26B}"/>
              </a:ext>
            </a:extLst>
          </p:cNvPr>
          <p:cNvSpPr txBox="1">
            <a:spLocks noGrp="1"/>
          </p:cNvSpPr>
          <p:nvPr>
            <p:ph type="title" idx="4294967295"/>
          </p:nvPr>
        </p:nvSpPr>
        <p:spPr>
          <a:xfrm>
            <a:off x="566491" y="3256724"/>
            <a:ext cx="3843663" cy="707886"/>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spAutoFit/>
          </a:bodyPr>
          <a:lstStyle/>
          <a:p>
            <a:pPr lvl="0">
              <a:defRPr/>
            </a:pPr>
            <a:r>
              <a:rPr lang="en-US" sz="4000" spc="0" dirty="0">
                <a:ln>
                  <a:noFill/>
                </a:ln>
                <a:gradFill flip="none" rotWithShape="1">
                  <a:gsLst>
                    <a:gs pos="100000">
                      <a:srgbClr val="CD98CF"/>
                    </a:gs>
                    <a:gs pos="0">
                      <a:schemeClr val="accent1"/>
                    </a:gs>
                  </a:gsLst>
                  <a:lin ang="2700000" scaled="1"/>
                  <a:tileRect/>
                </a:gradFill>
                <a:ea typeface="+mj-ea"/>
              </a:rPr>
              <a:t>Collect data</a:t>
            </a:r>
            <a:endParaRPr kumimoji="0" lang="en-US" sz="4000" b="0" i="0" u="none" strike="noStrike" kern="1200" cap="none" spc="0" normalizeH="0" baseline="0" noProof="0" dirty="0">
              <a:ln>
                <a:noFill/>
              </a:ln>
              <a:gradFill flip="none" rotWithShape="1">
                <a:gsLst>
                  <a:gs pos="100000">
                    <a:srgbClr val="CD98CF"/>
                  </a:gs>
                  <a:gs pos="0">
                    <a:schemeClr val="accent1"/>
                  </a:gs>
                </a:gsLst>
                <a:lin ang="2700000" scaled="1"/>
                <a:tileRect/>
              </a:gradFill>
              <a:effectLst/>
              <a:uLnTx/>
              <a:uFillTx/>
              <a:latin typeface="+mj-lt"/>
              <a:ea typeface="+mj-ea"/>
              <a:cs typeface="Segoe UI" panose="020B0502040204020203" pitchFamily="34" charset="0"/>
            </a:endParaRPr>
          </a:p>
        </p:txBody>
      </p:sp>
      <p:sp>
        <p:nvSpPr>
          <p:cNvPr id="8" name="TextBox 7">
            <a:extLst>
              <a:ext uri="{FF2B5EF4-FFF2-40B4-BE49-F238E27FC236}">
                <a16:creationId xmlns:a16="http://schemas.microsoft.com/office/drawing/2014/main" id="{315E40FB-9C44-98DA-6A3A-2AA1B8A0670A}"/>
              </a:ext>
            </a:extLst>
          </p:cNvPr>
          <p:cNvSpPr txBox="1"/>
          <p:nvPr/>
        </p:nvSpPr>
        <p:spPr>
          <a:xfrm>
            <a:off x="566492" y="3844636"/>
            <a:ext cx="3270032" cy="1200329"/>
          </a:xfrm>
          <a:prstGeom prst="rect">
            <a:avLst/>
          </a:prstGeom>
          <a:noFill/>
        </p:spPr>
        <p:txBody>
          <a:bodyPr wrap="square" lIns="0" anchor="b">
            <a:spAutoFit/>
          </a:bodyPr>
          <a:lstStyle/>
          <a:p>
            <a:pPr lvl="0" defTabSz="914367"/>
            <a:r>
              <a:rPr lang="en-US" dirty="0">
                <a:gradFill>
                  <a:gsLst>
                    <a:gs pos="0">
                      <a:srgbClr val="FFFFFF"/>
                    </a:gs>
                    <a:gs pos="100000">
                      <a:srgbClr val="FFFFFF"/>
                    </a:gs>
                  </a:gsLst>
                  <a:lin ang="0" scaled="0"/>
                </a:gradFill>
                <a:latin typeface="Segoe UI Semibold"/>
              </a:rPr>
              <a:t>Quickly design forms to collect data on site visitors – and use the insights to optimize your page.</a:t>
            </a:r>
            <a:endParaRPr kumimoji="0" lang="en-US" sz="18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mn-cs"/>
            </a:endParaRPr>
          </a:p>
        </p:txBody>
      </p:sp>
      <p:cxnSp>
        <p:nvCxnSpPr>
          <p:cNvPr id="7" name="Straight Connector 6">
            <a:extLst>
              <a:ext uri="{FF2B5EF4-FFF2-40B4-BE49-F238E27FC236}">
                <a16:creationId xmlns:a16="http://schemas.microsoft.com/office/drawing/2014/main" id="{6A04CBB6-A829-E0E2-C036-31B0EF61575C}"/>
              </a:ext>
              <a:ext uri="{C183D7F6-B498-43B3-948B-1728B52AA6E4}">
                <adec:decorative xmlns:adec="http://schemas.microsoft.com/office/drawing/2017/decorative" val="1"/>
              </a:ext>
            </a:extLst>
          </p:cNvPr>
          <p:cNvCxnSpPr>
            <a:cxnSpLocks/>
          </p:cNvCxnSpPr>
          <p:nvPr/>
        </p:nvCxnSpPr>
        <p:spPr>
          <a:xfrm>
            <a:off x="4780679" y="809204"/>
            <a:ext cx="0" cy="5048671"/>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7D314CA4-4428-A602-01B3-0C7FF721E291}"/>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566491" y="1421480"/>
            <a:ext cx="533885" cy="53388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ollect data">
            <a:extLst>
              <a:ext uri="{FF2B5EF4-FFF2-40B4-BE49-F238E27FC236}">
                <a16:creationId xmlns:a16="http://schemas.microsoft.com/office/drawing/2014/main" id="{889734FC-AE43-D0E8-4794-583FAA680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0137" y="1175244"/>
            <a:ext cx="6821692" cy="4858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271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4.16667E-7 -7.40741E-7 L 4.16667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3.54167E-6 1.11111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1.04167E-6 1.85185E-6 L 1.04167E-6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4.16667E-7 -7.40741E-7 L 4.16667E-7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D40EA-37DA-56A8-1A0C-B5FCE0BAA26B}"/>
              </a:ext>
            </a:extLst>
          </p:cNvPr>
          <p:cNvSpPr txBox="1">
            <a:spLocks noGrp="1"/>
          </p:cNvSpPr>
          <p:nvPr>
            <p:ph type="title" idx="4294967295"/>
          </p:nvPr>
        </p:nvSpPr>
        <p:spPr>
          <a:xfrm>
            <a:off x="566491" y="2641171"/>
            <a:ext cx="3843663" cy="132343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spAutoFit/>
          </a:bodyPr>
          <a:lstStyle/>
          <a:p>
            <a:pPr lvl="0">
              <a:defRPr/>
            </a:pPr>
            <a:r>
              <a:rPr lang="en-US" sz="4000" spc="0" dirty="0">
                <a:ln>
                  <a:noFill/>
                </a:ln>
                <a:gradFill flip="none" rotWithShape="1">
                  <a:gsLst>
                    <a:gs pos="100000">
                      <a:srgbClr val="CD98CF"/>
                    </a:gs>
                    <a:gs pos="0">
                      <a:schemeClr val="accent1"/>
                    </a:gs>
                  </a:gsLst>
                  <a:lin ang="2700000" scaled="1"/>
                  <a:tileRect/>
                </a:gradFill>
                <a:ea typeface="+mj-ea"/>
              </a:rPr>
              <a:t>Set role-based permissions</a:t>
            </a:r>
            <a:endParaRPr kumimoji="0" lang="en-US" sz="4000" b="0" i="0" u="none" strike="noStrike" kern="1200" cap="none" spc="0" normalizeH="0" baseline="0" noProof="0" dirty="0">
              <a:ln>
                <a:noFill/>
              </a:ln>
              <a:gradFill flip="none" rotWithShape="1">
                <a:gsLst>
                  <a:gs pos="100000">
                    <a:srgbClr val="CD98CF"/>
                  </a:gs>
                  <a:gs pos="0">
                    <a:schemeClr val="accent1"/>
                  </a:gs>
                </a:gsLst>
                <a:lin ang="2700000" scaled="1"/>
                <a:tileRect/>
              </a:gradFill>
              <a:effectLst/>
              <a:uLnTx/>
              <a:uFillTx/>
              <a:latin typeface="+mj-lt"/>
              <a:ea typeface="+mj-ea"/>
              <a:cs typeface="Segoe UI" panose="020B0502040204020203" pitchFamily="34" charset="0"/>
            </a:endParaRPr>
          </a:p>
        </p:txBody>
      </p:sp>
      <p:sp>
        <p:nvSpPr>
          <p:cNvPr id="8" name="TextBox 7">
            <a:extLst>
              <a:ext uri="{FF2B5EF4-FFF2-40B4-BE49-F238E27FC236}">
                <a16:creationId xmlns:a16="http://schemas.microsoft.com/office/drawing/2014/main" id="{315E40FB-9C44-98DA-6A3A-2AA1B8A0670A}"/>
              </a:ext>
            </a:extLst>
          </p:cNvPr>
          <p:cNvSpPr txBox="1"/>
          <p:nvPr/>
        </p:nvSpPr>
        <p:spPr>
          <a:xfrm>
            <a:off x="566492" y="3844636"/>
            <a:ext cx="3270032" cy="1200329"/>
          </a:xfrm>
          <a:prstGeom prst="rect">
            <a:avLst/>
          </a:prstGeom>
          <a:noFill/>
        </p:spPr>
        <p:txBody>
          <a:bodyPr wrap="square" lIns="0" anchor="b">
            <a:spAutoFit/>
          </a:bodyPr>
          <a:lstStyle/>
          <a:p>
            <a:pPr lvl="0" defTabSz="914367"/>
            <a:r>
              <a:rPr lang="en-US" dirty="0">
                <a:gradFill>
                  <a:gsLst>
                    <a:gs pos="0">
                      <a:srgbClr val="FFFFFF"/>
                    </a:gs>
                    <a:gs pos="100000">
                      <a:srgbClr val="FFFFFF"/>
                    </a:gs>
                  </a:gsLst>
                  <a:lin ang="0" scaled="0"/>
                </a:gradFill>
                <a:latin typeface="Segoe UI Semibold"/>
              </a:rPr>
              <a:t>Control the use of your business data by making it available only to visitors with assigned role-based access.</a:t>
            </a:r>
            <a:endParaRPr kumimoji="0" lang="en-US" sz="18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mn-cs"/>
            </a:endParaRPr>
          </a:p>
        </p:txBody>
      </p:sp>
      <p:cxnSp>
        <p:nvCxnSpPr>
          <p:cNvPr id="7" name="Straight Connector 6">
            <a:extLst>
              <a:ext uri="{FF2B5EF4-FFF2-40B4-BE49-F238E27FC236}">
                <a16:creationId xmlns:a16="http://schemas.microsoft.com/office/drawing/2014/main" id="{6A04CBB6-A829-E0E2-C036-31B0EF61575C}"/>
              </a:ext>
              <a:ext uri="{C183D7F6-B498-43B3-948B-1728B52AA6E4}">
                <adec:decorative xmlns:adec="http://schemas.microsoft.com/office/drawing/2017/decorative" val="1"/>
              </a:ext>
            </a:extLst>
          </p:cNvPr>
          <p:cNvCxnSpPr>
            <a:cxnSpLocks/>
          </p:cNvCxnSpPr>
          <p:nvPr/>
        </p:nvCxnSpPr>
        <p:spPr>
          <a:xfrm>
            <a:off x="4780679" y="809204"/>
            <a:ext cx="0" cy="5048671"/>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7D314CA4-4428-A602-01B3-0C7FF721E291}"/>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566491" y="1421480"/>
            <a:ext cx="533885" cy="53388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et role-based permissions">
            <a:extLst>
              <a:ext uri="{FF2B5EF4-FFF2-40B4-BE49-F238E27FC236}">
                <a16:creationId xmlns:a16="http://schemas.microsoft.com/office/drawing/2014/main" id="{091DD0A3-1888-F96D-D754-F4EA7B4DAF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7106" y="1049887"/>
            <a:ext cx="6907753" cy="491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17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4.16667E-7 -7.40741E-7 L 4.16667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3.54167E-6 -1.48148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1.04167E-6 1.85185E-6 L 1.04167E-6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4.16667E-7 -7.40741E-7 L 4.16667E-7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and easy setup experience</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295118" y="1865906"/>
            <a:ext cx="3694632" cy="397031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Configure a new App type called “portal” from PowerApps home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ndParaRPr>
          </a:p>
          <a:p>
            <a:pPr marL="285750" indent="-285750">
              <a:buFont typeface="Arial" panose="020B0604020202020204" pitchFamily="34" charset="0"/>
              <a:buChar char="•"/>
            </a:pPr>
            <a:r>
              <a:rPr lang="en-US" dirty="0">
                <a:solidFill>
                  <a:srgbClr val="282828"/>
                </a:solidFill>
                <a:ea typeface="Segoe UI Semibold" charset="0"/>
                <a:cs typeface="Segoe UI Semibold" charset="0"/>
              </a:rPr>
              <a:t>Create a portal for CDS or Dynamics database</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Segoe UI Semibold" charset="0"/>
              <a:cs typeface="Segoe UI Semibold"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Segoe UI Semibold" charset="0"/>
                <a:cs typeface="Segoe UI Semibold" charset="0"/>
              </a:rPr>
              <a:t>Use a prebuilt Dynamics application template like customer self service, partner management, event management </a:t>
            </a:r>
            <a:r>
              <a:rPr kumimoji="0" lang="en-US" sz="1800" b="0" i="0" u="none" strike="noStrike" kern="1200" cap="none" spc="0" normalizeH="0" baseline="0" noProof="0" dirty="0" err="1">
                <a:ln>
                  <a:noFill/>
                </a:ln>
                <a:solidFill>
                  <a:srgbClr val="282828"/>
                </a:solidFill>
                <a:effectLst/>
                <a:uLnTx/>
                <a:uFillTx/>
                <a:latin typeface="Segoe UI"/>
                <a:ea typeface="Segoe UI Semibold" charset="0"/>
                <a:cs typeface="Segoe UI Semibold" charset="0"/>
              </a:rPr>
              <a:t>etc</a:t>
            </a:r>
            <a:r>
              <a:rPr kumimoji="0" lang="en-US" sz="1800" b="0" i="0" u="none" strike="noStrike" kern="1200" cap="none" spc="0" normalizeH="0" baseline="0" noProof="0" dirty="0">
                <a:ln>
                  <a:noFill/>
                </a:ln>
                <a:solidFill>
                  <a:srgbClr val="282828"/>
                </a:solidFill>
                <a:effectLst/>
                <a:uLnTx/>
                <a:uFillTx/>
                <a:latin typeface="Segoe UI"/>
                <a:ea typeface="Segoe UI Semibold" charset="0"/>
                <a:cs typeface="Segoe UI Semibold" charset="0"/>
              </a:rPr>
              <a:t> or create your own portal.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a typeface="Segoe UI Semibold" charset="0"/>
              <a:cs typeface="Segoe UI Semibold" charset="0"/>
            </a:endParaRPr>
          </a:p>
        </p:txBody>
      </p:sp>
      <p:pic>
        <p:nvPicPr>
          <p:cNvPr id="8" name="Picture 7">
            <a:extLst>
              <a:ext uri="{FF2B5EF4-FFF2-40B4-BE49-F238E27FC236}">
                <a16:creationId xmlns:a16="http://schemas.microsoft.com/office/drawing/2014/main" id="{0E2EAC28-75FE-4BB0-BFC3-074EEE7B4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10" y="1380219"/>
            <a:ext cx="5911577" cy="35305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1" name="Picture 10">
            <a:extLst>
              <a:ext uri="{FF2B5EF4-FFF2-40B4-BE49-F238E27FC236}">
                <a16:creationId xmlns:a16="http://schemas.microsoft.com/office/drawing/2014/main" id="{7D9F4A3D-5D46-45FF-87D4-E43D0F8FD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352" y="3342209"/>
            <a:ext cx="5275965" cy="315092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4370139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1929"/>
            <a:ext cx="10515600" cy="604175"/>
          </a:xfrm>
        </p:spPr>
        <p:txBody>
          <a:bodyPr>
            <a:noAutofit/>
          </a:bodyPr>
          <a:lstStyle/>
          <a:p>
            <a:r>
              <a:rPr lang="en-US" sz="3600" dirty="0">
                <a:latin typeface="+mn-lt"/>
              </a:rPr>
              <a:t>Easy to use Power Pages</a:t>
            </a:r>
            <a:r>
              <a:rPr kumimoji="0" lang="en-US" sz="3600" b="0" i="0" u="none" strike="noStrike" kern="1200" cap="none" spc="0" normalizeH="0" baseline="0" noProof="0" dirty="0">
                <a:ln>
                  <a:noFill/>
                </a:ln>
                <a:solidFill>
                  <a:srgbClr val="282828"/>
                </a:solidFill>
                <a:effectLst/>
                <a:uLnTx/>
                <a:uFillTx/>
                <a:latin typeface="+mn-lt"/>
                <a:ea typeface="+mn-ea"/>
                <a:cs typeface="+mn-cs"/>
              </a:rPr>
              <a:t> Design Studio </a:t>
            </a:r>
            <a:r>
              <a:rPr lang="en-US" sz="3600" dirty="0">
                <a:latin typeface="+mn-lt"/>
              </a:rPr>
              <a:t>Experience</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295118" y="1856381"/>
            <a:ext cx="3694632" cy="5355312"/>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Easily build with ready-to-use templates or create customizable experiences. Design your pages with text, video, imagery, and business data forms and lists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Simplified </a:t>
            </a:r>
            <a:r>
              <a:rPr lang="en-US" dirty="0"/>
              <a:t>Power Pages </a:t>
            </a:r>
            <a:r>
              <a:rPr kumimoji="0" lang="en-US" sz="1800" b="0" i="0" u="none" strike="noStrike" kern="1200" cap="none" spc="0" normalizeH="0" baseline="0" noProof="0" dirty="0">
                <a:ln>
                  <a:noFill/>
                </a:ln>
                <a:solidFill>
                  <a:srgbClr val="282828"/>
                </a:solidFill>
                <a:effectLst/>
                <a:uLnTx/>
                <a:uFillTx/>
                <a:latin typeface="Segoe UI"/>
                <a:ea typeface="+mn-ea"/>
                <a:cs typeface="+mn-cs"/>
              </a:rPr>
              <a:t>to customize </a:t>
            </a:r>
            <a:r>
              <a:rPr lang="en-US" dirty="0">
                <a:solidFill>
                  <a:srgbClr val="282828"/>
                </a:solidFill>
                <a:latin typeface="Segoe UI"/>
              </a:rPr>
              <a:t>content of your website.</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Create and manage pages in few clicks increasing your productivity multifold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Select predefined layouts or create your own templates (web templates)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pic>
        <p:nvPicPr>
          <p:cNvPr id="1026" name="Picture 2" descr="View of design studio">
            <a:extLst>
              <a:ext uri="{FF2B5EF4-FFF2-40B4-BE49-F238E27FC236}">
                <a16:creationId xmlns:a16="http://schemas.microsoft.com/office/drawing/2014/main" id="{FC83FCB9-8121-1009-AB1D-413A0FA3E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1303276"/>
            <a:ext cx="7565135" cy="425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8938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0"/>
            <a:ext cx="10515600" cy="728281"/>
          </a:xfrm>
        </p:spPr>
        <p:txBody>
          <a:bodyPr/>
          <a:lstStyle/>
          <a:p>
            <a:r>
              <a:rPr lang="en-US" dirty="0"/>
              <a:t>Expose your CDS/Dynamics data in few clicks!</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295118" y="1856381"/>
            <a:ext cx="3694632" cy="452431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Reuse Model driven app constructs like forms, views, charts, dashboards etc. to surface CDS data</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One click integration with Form and View designers to help you update/create new forms/views.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srgbClr val="282828"/>
                </a:solidFill>
                <a:latin typeface="Segoe UI"/>
              </a:rPr>
              <a:t>Advanced form/view capabilities like CAPTCHA, geolocation, custom actions, workflow actions </a:t>
            </a:r>
            <a:r>
              <a:rPr lang="en-US" dirty="0" err="1">
                <a:solidFill>
                  <a:srgbClr val="282828"/>
                </a:solidFill>
                <a:latin typeface="Segoe UI"/>
              </a:rPr>
              <a:t>etc</a:t>
            </a: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srgbClr val="282828"/>
              </a:solidFill>
              <a:latin typeface="Segoe UI"/>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stretch>
            <a:fillRect/>
          </a:stretch>
        </p:blipFill>
        <p:spPr>
          <a:xfrm>
            <a:off x="304423" y="1375213"/>
            <a:ext cx="7821237" cy="437865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442925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5001"/>
            <a:ext cx="10515600" cy="670924"/>
          </a:xfrm>
        </p:spPr>
        <p:txBody>
          <a:bodyPr>
            <a:normAutofit fontScale="90000"/>
          </a:bodyPr>
          <a:lstStyle/>
          <a:p>
            <a:r>
              <a:rPr lang="en-US" dirty="0"/>
              <a:t>Extend to multiple audiences</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300373" y="1052340"/>
            <a:ext cx="3694632" cy="480131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Create Portals for users outside your organizations as well as internal employees.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Enable a variety of commercial login providers like Microsoft Account, LinkedIn, Facebook as well as enterprise Identity Providers like Azure AD B2C, Okta, Auth0 etc.</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Enable Self Service Registration for end users or extend it to select users.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Enable Anonymous access for select content.</a:t>
            </a:r>
            <a:endParaRPr lang="en-US" dirty="0">
              <a:solidFill>
                <a:srgbClr val="282828"/>
              </a:solidFill>
              <a:latin typeface="Segoe UI"/>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720" y="1179838"/>
            <a:ext cx="7275718" cy="437865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a:extLst>
              <a:ext uri="{FF2B5EF4-FFF2-40B4-BE49-F238E27FC236}">
                <a16:creationId xmlns:a16="http://schemas.microsoft.com/office/drawing/2014/main" id="{81075F09-F320-4C7A-95AC-5CC3480A8C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60331" y="3201825"/>
            <a:ext cx="6043448" cy="3605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18223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96994" y="1"/>
            <a:ext cx="11995005" cy="824948"/>
          </a:xfrm>
        </p:spPr>
        <p:txBody>
          <a:bodyPr>
            <a:normAutofit/>
          </a:bodyPr>
          <a:lstStyle/>
          <a:p>
            <a:r>
              <a:rPr lang="en-US" sz="4000" dirty="0"/>
              <a:t>Create Pixel perfect, responsive and multilingual sites</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300373" y="1052340"/>
            <a:ext cx="3694632" cy="563231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Create pixel perfect websites using your own </a:t>
            </a:r>
            <a:r>
              <a:rPr kumimoji="0" lang="en-US" sz="1800" b="0" i="0" u="none" strike="noStrike" kern="1200" cap="none" spc="0" normalizeH="0" baseline="0" noProof="0" dirty="0" err="1">
                <a:ln>
                  <a:noFill/>
                </a:ln>
                <a:solidFill>
                  <a:srgbClr val="282828"/>
                </a:solidFill>
                <a:effectLst/>
                <a:uLnTx/>
                <a:uFillTx/>
                <a:latin typeface="Segoe UI"/>
                <a:ea typeface="+mn-ea"/>
                <a:cs typeface="+mn-cs"/>
              </a:rPr>
              <a:t>css</a:t>
            </a:r>
            <a:r>
              <a:rPr kumimoji="0" lang="en-US" sz="1800" b="0" i="0" u="none" strike="noStrike" kern="1200" cap="none" spc="0" normalizeH="0" baseline="0" noProof="0" dirty="0">
                <a:ln>
                  <a:noFill/>
                </a:ln>
                <a:solidFill>
                  <a:srgbClr val="282828"/>
                </a:solidFill>
                <a:effectLst/>
                <a:uLnTx/>
                <a:uFillTx/>
                <a:latin typeface="Segoe UI"/>
                <a:ea typeface="+mn-ea"/>
                <a:cs typeface="+mn-cs"/>
              </a:rPr>
              <a:t> or inline styles.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Use bootstrap themes to create responsive sites which work on every surface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Supports 43 base CDS languages (everything except RTL).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srgbClr val="282828"/>
                </a:solidFill>
                <a:latin typeface="Segoe UI"/>
              </a:rPr>
              <a:t>Supports</a:t>
            </a:r>
            <a:r>
              <a:rPr kumimoji="0" lang="en-US" sz="1800" b="0" i="0" u="none" strike="noStrike" kern="1200" cap="none" spc="0" normalizeH="0" baseline="0" noProof="0" dirty="0">
                <a:ln>
                  <a:noFill/>
                </a:ln>
                <a:solidFill>
                  <a:srgbClr val="282828"/>
                </a:solidFill>
                <a:effectLst/>
                <a:uLnTx/>
                <a:uFillTx/>
                <a:latin typeface="Segoe UI"/>
                <a:ea typeface="+mn-ea"/>
                <a:cs typeface="+mn-cs"/>
              </a:rPr>
              <a:t> language variations (like English(UK), French(Canadian) </a:t>
            </a:r>
            <a:r>
              <a:rPr kumimoji="0" lang="en-US" sz="1800" b="0" i="0" u="none" strike="noStrike" kern="1200" cap="none" spc="0" normalizeH="0" baseline="0" noProof="0" dirty="0" err="1">
                <a:ln>
                  <a:noFill/>
                </a:ln>
                <a:solidFill>
                  <a:srgbClr val="282828"/>
                </a:solidFill>
                <a:effectLst/>
                <a:uLnTx/>
                <a:uFillTx/>
                <a:latin typeface="Segoe UI"/>
                <a:ea typeface="+mn-ea"/>
                <a:cs typeface="+mn-cs"/>
              </a:rPr>
              <a:t>etc</a:t>
            </a:r>
            <a:r>
              <a:rPr kumimoji="0" lang="en-US" sz="1800" b="0" i="0" u="none" strike="noStrike" kern="1200" cap="none" spc="0" normalizeH="0" baseline="0" noProof="0" dirty="0">
                <a:ln>
                  <a:noFill/>
                </a:ln>
                <a:solidFill>
                  <a:srgbClr val="282828"/>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Fully accessible controls conforming to various standards.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srgbClr val="282828"/>
              </a:solidFill>
              <a:latin typeface="Segoe UI"/>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6424" y="459704"/>
            <a:ext cx="7043176" cy="422495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 name="Picture 2">
            <a:extLst>
              <a:ext uri="{FF2B5EF4-FFF2-40B4-BE49-F238E27FC236}">
                <a16:creationId xmlns:a16="http://schemas.microsoft.com/office/drawing/2014/main" id="{81075F09-F320-4C7A-95AC-5CC3480A8C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85878" y="4111934"/>
            <a:ext cx="1420244" cy="25701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C87A5B63-9348-4FCD-9570-40829B1AD7B8}"/>
              </a:ext>
            </a:extLst>
          </p:cNvPr>
          <p:cNvPicPr>
            <a:picLocks noChangeAspect="1"/>
          </p:cNvPicPr>
          <p:nvPr/>
        </p:nvPicPr>
        <p:blipFill>
          <a:blip r:embed="rId5"/>
          <a:stretch>
            <a:fillRect/>
          </a:stretch>
        </p:blipFill>
        <p:spPr>
          <a:xfrm>
            <a:off x="663689" y="4086054"/>
            <a:ext cx="4330639" cy="2596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245475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212723"/>
            <a:ext cx="5222543" cy="483026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chemeClr val="tx1"/>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chemeClr val="tx1"/>
                </a:solidFill>
              </a:rPr>
              <a:t>What are Power Pages?</a:t>
            </a:r>
          </a:p>
          <a:p>
            <a:pPr marL="342900" indent="-342900" defTabSz="1955800">
              <a:spcBef>
                <a:spcPct val="0"/>
              </a:spcBef>
              <a:spcAft>
                <a:spcPct val="35000"/>
              </a:spcAft>
              <a:buFont typeface="Wingdings" panose="05000000000000000000" pitchFamily="2" charset="2"/>
              <a:buChar char="ü"/>
              <a:defRPr/>
            </a:pPr>
            <a:r>
              <a:rPr lang="en-US" sz="2000" dirty="0">
                <a:solidFill>
                  <a:schemeClr val="tx1"/>
                </a:solidFill>
              </a:rPr>
              <a:t>Why Power Pages?</a:t>
            </a:r>
          </a:p>
          <a:p>
            <a:pPr marL="342900" indent="-342900" defTabSz="1955800">
              <a:spcBef>
                <a:spcPct val="0"/>
              </a:spcBef>
              <a:spcAft>
                <a:spcPct val="35000"/>
              </a:spcAft>
              <a:buFont typeface="Wingdings" panose="05000000000000000000" pitchFamily="2" charset="2"/>
              <a:buChar char="ü"/>
              <a:defRPr/>
            </a:pPr>
            <a:r>
              <a:rPr lang="en-US" sz="2000" dirty="0">
                <a:solidFill>
                  <a:schemeClr val="tx1"/>
                </a:solidFill>
              </a:rPr>
              <a:t>What can you do with Power Pages</a:t>
            </a:r>
          </a:p>
          <a:p>
            <a:pPr marL="342900" indent="-342900" defTabSz="1955800">
              <a:spcBef>
                <a:spcPct val="0"/>
              </a:spcBef>
              <a:spcAft>
                <a:spcPct val="35000"/>
              </a:spcAft>
              <a:buFont typeface="Wingdings" panose="05000000000000000000" pitchFamily="2" charset="2"/>
              <a:buChar char="ü"/>
              <a:defRPr/>
            </a:pPr>
            <a:r>
              <a:rPr lang="en-US" sz="2000" dirty="0">
                <a:solidFill>
                  <a:schemeClr val="tx1"/>
                </a:solidFill>
              </a:rPr>
              <a:t>Power Pages Portals and Dynamics 365 portal</a:t>
            </a:r>
          </a:p>
          <a:p>
            <a:pPr marL="342900" indent="-342900" defTabSz="1955800">
              <a:spcBef>
                <a:spcPct val="0"/>
              </a:spcBef>
              <a:spcAft>
                <a:spcPct val="35000"/>
              </a:spcAft>
              <a:buFont typeface="Wingdings" panose="05000000000000000000" pitchFamily="2" charset="2"/>
              <a:buChar char="ü"/>
              <a:defRPr/>
            </a:pPr>
            <a:r>
              <a:rPr lang="en-US" sz="2000" dirty="0">
                <a:solidFill>
                  <a:schemeClr val="tx1"/>
                </a:solidFill>
              </a:rPr>
              <a:t>Create and Manage Power Pages</a:t>
            </a:r>
          </a:p>
          <a:p>
            <a:pPr marL="342900" indent="-342900" defTabSz="1955800">
              <a:spcBef>
                <a:spcPct val="0"/>
              </a:spcBef>
              <a:spcAft>
                <a:spcPct val="35000"/>
              </a:spcAft>
              <a:buFont typeface="Wingdings" panose="05000000000000000000" pitchFamily="2" charset="2"/>
              <a:buChar char="ü"/>
              <a:defRPr/>
            </a:pPr>
            <a:r>
              <a:rPr lang="en-US" sz="2000" dirty="0">
                <a:solidFill>
                  <a:schemeClr val="tx1"/>
                </a:solidFill>
              </a:rPr>
              <a:t>Power Pages portals Studio</a:t>
            </a:r>
          </a:p>
          <a:p>
            <a:pPr marL="342900" indent="-342900" defTabSz="1955800">
              <a:spcBef>
                <a:spcPct val="0"/>
              </a:spcBef>
              <a:spcAft>
                <a:spcPct val="35000"/>
              </a:spcAft>
              <a:buFont typeface="Wingdings" panose="05000000000000000000" pitchFamily="2" charset="2"/>
              <a:buChar char="ü"/>
              <a:defRPr/>
            </a:pPr>
            <a:r>
              <a:rPr lang="en-US" sz="2000" dirty="0">
                <a:solidFill>
                  <a:schemeClr val="tx1"/>
                </a:solidFill>
              </a:rPr>
              <a:t>Power Pages and visual studio code</a:t>
            </a:r>
          </a:p>
          <a:p>
            <a:pPr marL="342900" indent="-342900" defTabSz="1955800">
              <a:spcBef>
                <a:spcPct val="0"/>
              </a:spcBef>
              <a:spcAft>
                <a:spcPct val="35000"/>
              </a:spcAft>
              <a:buFont typeface="Wingdings" panose="05000000000000000000" pitchFamily="2" charset="2"/>
              <a:buChar char="ü"/>
              <a:defRPr/>
            </a:pPr>
            <a:r>
              <a:rPr lang="en-US" sz="2000" dirty="0">
                <a:solidFill>
                  <a:schemeClr val="tx1"/>
                </a:solidFill>
              </a:rPr>
              <a:t>Create and manage webpages</a:t>
            </a:r>
          </a:p>
          <a:p>
            <a:pPr marL="342900" indent="-342900" defTabSz="1955800">
              <a:spcBef>
                <a:spcPct val="0"/>
              </a:spcBef>
              <a:spcAft>
                <a:spcPct val="35000"/>
              </a:spcAft>
              <a:buFont typeface="Wingdings" panose="05000000000000000000" pitchFamily="2" charset="2"/>
              <a:buChar char="ü"/>
              <a:defRPr/>
            </a:pPr>
            <a:r>
              <a:rPr lang="en-US" sz="2000" dirty="0">
                <a:solidFill>
                  <a:schemeClr val="tx1"/>
                </a:solidFill>
              </a:rPr>
              <a:t>Portal Management app</a:t>
            </a:r>
          </a:p>
          <a:p>
            <a:pPr marL="342900" indent="-342900" defTabSz="1955800">
              <a:spcBef>
                <a:spcPct val="0"/>
              </a:spcBef>
              <a:spcAft>
                <a:spcPct val="35000"/>
              </a:spcAft>
              <a:buFont typeface="Wingdings" panose="05000000000000000000" pitchFamily="2" charset="2"/>
              <a:buChar char="ü"/>
              <a:defRPr/>
            </a:pPr>
            <a:r>
              <a:rPr lang="en-US" sz="2000" dirty="0">
                <a:solidFill>
                  <a:schemeClr val="tx1"/>
                </a:solidFill>
              </a:rPr>
              <a:t>Power Pages admin center</a:t>
            </a:r>
          </a:p>
          <a:p>
            <a:pPr marL="342900" lvl="0" indent="-342900" defTabSz="1955800">
              <a:spcBef>
                <a:spcPct val="0"/>
              </a:spcBef>
              <a:spcAft>
                <a:spcPct val="35000"/>
              </a:spcAft>
              <a:buFont typeface="Wingdings" panose="05000000000000000000" pitchFamily="2" charset="2"/>
              <a:buChar char="ü"/>
              <a:defRPr/>
            </a:pPr>
            <a:r>
              <a:rPr lang="en-IN" sz="2000" dirty="0">
                <a:solidFill>
                  <a:schemeClr val="tx1"/>
                </a:solidFill>
              </a:rPr>
              <a:t>Demo</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815636"/>
            <a:ext cx="5378548" cy="2780569"/>
          </a:xfrm>
        </p:spPr>
        <p:txBody>
          <a:bodyPr/>
          <a:lstStyle/>
          <a:p>
            <a:r>
              <a:rPr lang="en-US" dirty="0"/>
              <a:t>Securely store and manage your data</a:t>
            </a:r>
          </a:p>
        </p:txBody>
      </p:sp>
      <p:pic>
        <p:nvPicPr>
          <p:cNvPr id="5" name="Picture Placeholder 4"/>
          <p:cNvPicPr>
            <a:picLocks noGrp="1" noChangeAspect="1"/>
          </p:cNvPicPr>
          <p:nvPr>
            <p:ph type="pic" sz="quarter" idx="10"/>
          </p:nvPr>
        </p:nvPicPr>
        <p:blipFill>
          <a:blip r:embed="rId3"/>
          <a:srcRect l="20346" r="20346"/>
          <a:stretch>
            <a:fillRect/>
          </a:stretch>
        </p:blipFill>
        <p:spPr/>
      </p:pic>
      <p:sp>
        <p:nvSpPr>
          <p:cNvPr id="4" name="TextBox 3">
            <a:extLst>
              <a:ext uri="{FF2B5EF4-FFF2-40B4-BE49-F238E27FC236}">
                <a16:creationId xmlns:a16="http://schemas.microsoft.com/office/drawing/2014/main" id="{DDF140DF-7235-EBDB-1DB3-4D1AAE097D70}"/>
              </a:ext>
            </a:extLst>
          </p:cNvPr>
          <p:cNvSpPr txBox="1"/>
          <p:nvPr/>
        </p:nvSpPr>
        <p:spPr>
          <a:xfrm>
            <a:off x="366280" y="3864371"/>
            <a:ext cx="6094268" cy="646331"/>
          </a:xfrm>
          <a:prstGeom prst="rect">
            <a:avLst/>
          </a:prstGeom>
          <a:noFill/>
        </p:spPr>
        <p:txBody>
          <a:bodyPr wrap="square">
            <a:spAutoFit/>
          </a:bodyPr>
          <a:lstStyle/>
          <a:p>
            <a:r>
              <a:rPr lang="en-GB" dirty="0"/>
              <a:t>Collect business data from site visitors with Microsoft Dataverse and share with external audiences.</a:t>
            </a:r>
          </a:p>
        </p:txBody>
      </p:sp>
    </p:spTree>
    <p:extLst>
      <p:ext uri="{BB962C8B-B14F-4D97-AF65-F5344CB8AC3E}">
        <p14:creationId xmlns:p14="http://schemas.microsoft.com/office/powerpoint/2010/main" val="2374381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17240"/>
            <a:ext cx="10515600" cy="933360"/>
          </a:xfrm>
        </p:spPr>
        <p:txBody>
          <a:bodyPr/>
          <a:lstStyle/>
          <a:p>
            <a:r>
              <a:rPr lang="en-US" dirty="0"/>
              <a:t>Profile Management and Security Model</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300373" y="1052340"/>
            <a:ext cx="3694632" cy="4247317"/>
          </a:xfrm>
          <a:prstGeom prst="rect">
            <a:avLst/>
          </a:prstGeom>
        </p:spPr>
        <p:txBody>
          <a:bodyPr wrap="square">
            <a:spAutoFit/>
          </a:bodyPr>
          <a:lstStyle/>
          <a:p>
            <a:pPr marL="285750" indent="-285750">
              <a:buFont typeface="Wingdings" panose="05000000000000000000" pitchFamily="2" charset="2"/>
              <a:buChar char="§"/>
            </a:pPr>
            <a:r>
              <a:rPr lang="en-US" dirty="0">
                <a:solidFill>
                  <a:srgbClr val="282828"/>
                </a:solidFill>
              </a:rPr>
              <a:t>All Portal users are modelled as contacts in CDS database.</a:t>
            </a:r>
          </a:p>
          <a:p>
            <a:pPr marL="285750" indent="-285750">
              <a:buFont typeface="Wingdings" panose="05000000000000000000" pitchFamily="2" charset="2"/>
              <a:buChar char="§"/>
            </a:pPr>
            <a:endParaRPr lang="en-US" dirty="0">
              <a:solidFill>
                <a:srgbClr val="282828"/>
              </a:solidFill>
            </a:endParaRPr>
          </a:p>
          <a:p>
            <a:pPr marL="285750" indent="-285750">
              <a:buFont typeface="Wingdings" panose="05000000000000000000" pitchFamily="2" charset="2"/>
              <a:buChar char="§"/>
            </a:pPr>
            <a:r>
              <a:rPr lang="en-US" dirty="0">
                <a:solidFill>
                  <a:srgbClr val="282828"/>
                </a:solidFill>
              </a:rPr>
              <a:t>Contact/Account based security model optimized for B2C as well as B2B interactions.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srgbClr val="282828"/>
                </a:solidFill>
                <a:latin typeface="Segoe UI"/>
              </a:rPr>
              <a:t>Self Service Profile Management right within the portal.</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Allow users to link identities from multiple identity providers.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720" y="1188653"/>
            <a:ext cx="7275718" cy="4361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81075F09-F320-4C7A-95AC-5CC3480A8C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56857" y="3271026"/>
            <a:ext cx="6043448" cy="3586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08721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144000" cy="553998"/>
          </a:xfrm>
        </p:spPr>
        <p:txBody>
          <a:bodyPr>
            <a:normAutofit fontScale="90000"/>
          </a:bodyPr>
          <a:lstStyle/>
          <a:p>
            <a:r>
              <a:rPr lang="en-US" dirty="0">
                <a:solidFill>
                  <a:schemeClr val="tx1"/>
                </a:solidFill>
              </a:rPr>
              <a:t>Integrate with other Microsoft Services</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a:t>Microsoft Confidential</a:t>
            </a:r>
            <a:endParaRPr lang="en-US">
              <a:solidFill>
                <a:schemeClr val="bg1"/>
              </a:solidFill>
            </a:endParaRPr>
          </a:p>
        </p:txBody>
      </p:sp>
      <p:sp>
        <p:nvSpPr>
          <p:cNvPr id="9" name="Rectangle 8">
            <a:extLst>
              <a:ext uri="{FF2B5EF4-FFF2-40B4-BE49-F238E27FC236}">
                <a16:creationId xmlns:a16="http://schemas.microsoft.com/office/drawing/2014/main" id="{764DD9B0-5F36-4BDB-B5AB-20F55A2D2DEE}"/>
              </a:ext>
            </a:extLst>
          </p:cNvPr>
          <p:cNvSpPr/>
          <p:nvPr/>
        </p:nvSpPr>
        <p:spPr>
          <a:xfrm>
            <a:off x="8295118" y="1856381"/>
            <a:ext cx="3694632" cy="3970318"/>
          </a:xfrm>
          <a:prstGeom prst="rect">
            <a:avLst/>
          </a:prstGeom>
        </p:spPr>
        <p:txBody>
          <a:bodyPr wrap="square">
            <a:spAutoFit/>
          </a:bodyPr>
          <a:lstStyle/>
          <a:p>
            <a:pPr marL="285750" indent="-285750">
              <a:buFont typeface="Wingdings" panose="05000000000000000000" pitchFamily="2" charset="2"/>
              <a:buChar char="§"/>
            </a:pPr>
            <a:r>
              <a:rPr lang="en-US" dirty="0"/>
              <a:t>Integrate Power BI embed components like reports, dashboards and tiles.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Integrate SharePoint, Azure Blob storage as document storage.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Integrate with Azure AD B2C as Identity provider</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Integrate with Azure Application Insights for usage telemetry, Azure Application Gateway for providing additional security</a:t>
            </a:r>
          </a:p>
        </p:txBody>
      </p:sp>
      <p:pic>
        <p:nvPicPr>
          <p:cNvPr id="8" name="Picture 7">
            <a:extLst>
              <a:ext uri="{FF2B5EF4-FFF2-40B4-BE49-F238E27FC236}">
                <a16:creationId xmlns:a16="http://schemas.microsoft.com/office/drawing/2014/main" id="{87D34192-899B-4C14-A696-8DD27FD8C8E1}"/>
              </a:ext>
            </a:extLst>
          </p:cNvPr>
          <p:cNvPicPr>
            <a:picLocks noChangeAspect="1"/>
          </p:cNvPicPr>
          <p:nvPr/>
        </p:nvPicPr>
        <p:blipFill>
          <a:blip r:embed="rId3"/>
          <a:stretch>
            <a:fillRect/>
          </a:stretch>
        </p:blipFill>
        <p:spPr>
          <a:xfrm>
            <a:off x="435353" y="1075493"/>
            <a:ext cx="5660647" cy="394039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26" name="Picture 2" descr="View documents related to a case record">
            <a:extLst>
              <a:ext uri="{FF2B5EF4-FFF2-40B4-BE49-F238E27FC236}">
                <a16:creationId xmlns:a16="http://schemas.microsoft.com/office/drawing/2014/main" id="{9C9DC0A3-3479-45F7-8285-610F3E10B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26" y="3520250"/>
            <a:ext cx="6051045" cy="28131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9102932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144000" cy="553998"/>
          </a:xfrm>
        </p:spPr>
        <p:txBody>
          <a:bodyPr>
            <a:normAutofit fontScale="90000"/>
          </a:bodyPr>
          <a:lstStyle/>
          <a:p>
            <a:r>
              <a:rPr lang="en-US" dirty="0">
                <a:solidFill>
                  <a:schemeClr val="tx1"/>
                </a:solidFill>
              </a:rPr>
              <a:t>Pro dev Extensibility and Governance</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a:t>Microsoft Confidential</a:t>
            </a:r>
            <a:endParaRPr lang="en-US">
              <a:solidFill>
                <a:schemeClr val="bg1"/>
              </a:solidFill>
            </a:endParaRPr>
          </a:p>
        </p:txBody>
      </p:sp>
      <p:sp>
        <p:nvSpPr>
          <p:cNvPr id="9" name="Rectangle 8">
            <a:extLst>
              <a:ext uri="{FF2B5EF4-FFF2-40B4-BE49-F238E27FC236}">
                <a16:creationId xmlns:a16="http://schemas.microsoft.com/office/drawing/2014/main" id="{764DD9B0-5F36-4BDB-B5AB-20F55A2D2DEE}"/>
              </a:ext>
            </a:extLst>
          </p:cNvPr>
          <p:cNvSpPr/>
          <p:nvPr/>
        </p:nvSpPr>
        <p:spPr>
          <a:xfrm>
            <a:off x="7763435" y="1856381"/>
            <a:ext cx="4226315" cy="4524315"/>
          </a:xfrm>
          <a:prstGeom prst="rect">
            <a:avLst/>
          </a:prstGeom>
        </p:spPr>
        <p:txBody>
          <a:bodyPr wrap="square">
            <a:spAutoFit/>
          </a:bodyPr>
          <a:lstStyle/>
          <a:p>
            <a:pPr marL="285750" indent="-285750">
              <a:buFont typeface="Wingdings" panose="05000000000000000000" pitchFamily="2" charset="2"/>
              <a:buChar char="§"/>
            </a:pPr>
            <a:r>
              <a:rPr lang="en-US" dirty="0"/>
              <a:t>Ability to access CDS data and enable personalization using liquid templating language.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Ability to create reusable web templates for defining page layouts as well as web services.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Use CDS server-side constructs like code plugins, workflows as well as Microsoft flow to extend business logic.</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Advanced admin options like IP address filtering, server-side logs, Portal Checker and many more</a:t>
            </a:r>
          </a:p>
          <a:p>
            <a:pPr marL="285750" indent="-285750">
              <a:buFont typeface="Wingdings" panose="05000000000000000000" pitchFamily="2" charset="2"/>
              <a:buChar char="§"/>
            </a:pPr>
            <a:endParaRPr lang="en-US" dirty="0"/>
          </a:p>
        </p:txBody>
      </p:sp>
      <p:pic>
        <p:nvPicPr>
          <p:cNvPr id="8" name="Picture 7">
            <a:extLst>
              <a:ext uri="{FF2B5EF4-FFF2-40B4-BE49-F238E27FC236}">
                <a16:creationId xmlns:a16="http://schemas.microsoft.com/office/drawing/2014/main" id="{87D34192-899B-4C14-A696-8DD27FD8C8E1}"/>
              </a:ext>
            </a:extLst>
          </p:cNvPr>
          <p:cNvPicPr>
            <a:picLocks noChangeAspect="1"/>
          </p:cNvPicPr>
          <p:nvPr/>
        </p:nvPicPr>
        <p:blipFill>
          <a:blip r:embed="rId3"/>
          <a:stretch>
            <a:fillRect/>
          </a:stretch>
        </p:blipFill>
        <p:spPr>
          <a:xfrm>
            <a:off x="435353" y="1075493"/>
            <a:ext cx="5660647" cy="394039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26" name="Picture 2" descr="View documents related to a case record">
            <a:extLst>
              <a:ext uri="{FF2B5EF4-FFF2-40B4-BE49-F238E27FC236}">
                <a16:creationId xmlns:a16="http://schemas.microsoft.com/office/drawing/2014/main" id="{9C9DC0A3-3479-45F7-8285-610F3E10B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26" y="3520250"/>
            <a:ext cx="6051045" cy="28131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064233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711714"/>
            <a:ext cx="5378548" cy="2780569"/>
          </a:xfrm>
        </p:spPr>
        <p:txBody>
          <a:bodyPr/>
          <a:lstStyle/>
          <a:p>
            <a:r>
              <a:rPr lang="en-US" dirty="0"/>
              <a:t>Power Pages and Dynamics 365 portal</a:t>
            </a:r>
          </a:p>
        </p:txBody>
      </p:sp>
      <p:pic>
        <p:nvPicPr>
          <p:cNvPr id="4" name="Picture Placeholder 3"/>
          <p:cNvPicPr>
            <a:picLocks noGrp="1" noChangeAspect="1"/>
          </p:cNvPicPr>
          <p:nvPr>
            <p:ph type="pic" sz="quarter" idx="10"/>
          </p:nvPr>
        </p:nvPicPr>
        <p:blipFill>
          <a:blip r:embed="rId3"/>
          <a:srcRect l="20383" r="20383"/>
          <a:stretch>
            <a:fillRect/>
          </a:stretch>
        </p:blipFill>
        <p:spPr/>
      </p:pic>
    </p:spTree>
    <p:extLst>
      <p:ext uri="{BB962C8B-B14F-4D97-AF65-F5344CB8AC3E}">
        <p14:creationId xmlns:p14="http://schemas.microsoft.com/office/powerpoint/2010/main" val="38429142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0762224" cy="553998"/>
          </a:xfrm>
        </p:spPr>
        <p:txBody>
          <a:bodyPr>
            <a:normAutofit fontScale="90000"/>
          </a:bodyPr>
          <a:lstStyle/>
          <a:p>
            <a:r>
              <a:rPr lang="en-US" dirty="0">
                <a:solidFill>
                  <a:schemeClr val="tx1"/>
                </a:solidFill>
              </a:rPr>
              <a:t>Power Pages == Dynamics 365 portals ++</a:t>
            </a:r>
          </a:p>
        </p:txBody>
      </p:sp>
      <p:sp>
        <p:nvSpPr>
          <p:cNvPr id="5" name="TextBox 4">
            <a:extLst>
              <a:ext uri="{FF2B5EF4-FFF2-40B4-BE49-F238E27FC236}">
                <a16:creationId xmlns:a16="http://schemas.microsoft.com/office/drawing/2014/main" id="{A8D294B5-511A-43A7-BE29-1E2C1C2D4110}"/>
              </a:ext>
            </a:extLst>
          </p:cNvPr>
          <p:cNvSpPr txBox="1"/>
          <p:nvPr/>
        </p:nvSpPr>
        <p:spPr>
          <a:xfrm>
            <a:off x="745435" y="1606331"/>
            <a:ext cx="10705482" cy="4325800"/>
          </a:xfrm>
          <a:prstGeom prst="rect">
            <a:avLst/>
          </a:prstGeom>
          <a:noFill/>
        </p:spPr>
        <p:txBody>
          <a:bodyPr wrap="square" lIns="182880" tIns="146304" rIns="182880" bIns="146304" rtlCol="0">
            <a:spAutoFit/>
          </a:bodyPr>
          <a:lstStyle/>
          <a:p>
            <a:pPr lvl="1">
              <a:lnSpc>
                <a:spcPct val="150000"/>
              </a:lnSpc>
              <a:spcAft>
                <a:spcPts val="600"/>
              </a:spcAft>
            </a:pPr>
            <a:r>
              <a:rPr lang="en-US" sz="2000" dirty="0">
                <a:gradFill>
                  <a:gsLst>
                    <a:gs pos="2917">
                      <a:schemeClr val="tx1"/>
                    </a:gs>
                    <a:gs pos="30000">
                      <a:schemeClr val="tx1"/>
                    </a:gs>
                  </a:gsLst>
                  <a:lin ang="5400000" scaled="0"/>
                </a:gradFill>
              </a:rPr>
              <a:t>PowerApps Portals is the platform on which Dynamics 365 portals works. PowerApps Portals brings following key capabilities: - </a:t>
            </a:r>
          </a:p>
          <a:p>
            <a:pPr lvl="1">
              <a:lnSpc>
                <a:spcPct val="150000"/>
              </a:lnSpc>
              <a:spcAft>
                <a:spcPts val="600"/>
              </a:spcAft>
            </a:pPr>
            <a:endParaRPr lang="en-US" sz="2000" dirty="0">
              <a:gradFill>
                <a:gsLst>
                  <a:gs pos="2917">
                    <a:schemeClr val="tx1"/>
                  </a:gs>
                  <a:gs pos="30000">
                    <a:schemeClr val="tx1"/>
                  </a:gs>
                </a:gsLst>
                <a:lin ang="5400000" scaled="0"/>
              </a:gradFill>
            </a:endParaRPr>
          </a:p>
          <a:p>
            <a:pPr marL="800100" lvl="1" indent="-342900">
              <a:lnSpc>
                <a:spcPct val="15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Extends Portals beyond Dynamics 365 Applications and allows you to create a portal on Common Data Service.</a:t>
            </a:r>
          </a:p>
          <a:p>
            <a:pPr marL="800100" lvl="1" indent="-342900">
              <a:lnSpc>
                <a:spcPct val="15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Provides a simplified low code/no-code designer experience to create Portals.</a:t>
            </a:r>
          </a:p>
          <a:p>
            <a:pPr marL="800100" lvl="1" indent="-342900">
              <a:lnSpc>
                <a:spcPct val="15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All the capabilities of Dynamics 365 portals will be available and will work as it is.</a:t>
            </a:r>
          </a:p>
          <a:p>
            <a:pPr marL="342900" indent="-342900">
              <a:lnSpc>
                <a:spcPct val="15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17566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144000" cy="553998"/>
          </a:xfrm>
        </p:spPr>
        <p:txBody>
          <a:bodyPr>
            <a:normAutofit fontScale="90000"/>
          </a:bodyPr>
          <a:lstStyle/>
          <a:p>
            <a:r>
              <a:rPr lang="en-US" dirty="0">
                <a:solidFill>
                  <a:schemeClr val="tx1"/>
                </a:solidFill>
              </a:rPr>
              <a:t>What happens to Dynamics 365 portals</a:t>
            </a:r>
          </a:p>
        </p:txBody>
      </p:sp>
      <p:sp>
        <p:nvSpPr>
          <p:cNvPr id="4" name="TextBox 3">
            <a:extLst>
              <a:ext uri="{FF2B5EF4-FFF2-40B4-BE49-F238E27FC236}">
                <a16:creationId xmlns:a16="http://schemas.microsoft.com/office/drawing/2014/main" id="{90501FF9-3F1D-42B5-9D24-994E28D47949}"/>
              </a:ext>
            </a:extLst>
          </p:cNvPr>
          <p:cNvSpPr txBox="1"/>
          <p:nvPr/>
        </p:nvSpPr>
        <p:spPr>
          <a:xfrm>
            <a:off x="1162878" y="1422400"/>
            <a:ext cx="10652604" cy="2248308"/>
          </a:xfrm>
          <a:prstGeom prst="rect">
            <a:avLst/>
          </a:prstGeom>
          <a:noFill/>
        </p:spPr>
        <p:txBody>
          <a:bodyPr wrap="square" lIns="182880" tIns="146304" rIns="182880" bIns="146304" rtlCol="0">
            <a:spAutoFit/>
          </a:bodyPr>
          <a:lstStyle/>
          <a:p>
            <a:pPr marL="342900" indent="-342900">
              <a:lnSpc>
                <a:spcPct val="15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All Dynamics 365 portals will get automatically converted into PowerApps portal during GA.</a:t>
            </a:r>
          </a:p>
          <a:p>
            <a:pPr marL="342900" indent="-342900">
              <a:lnSpc>
                <a:spcPct val="15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All the new capabilities of PowerApps portal (Designer, management experience) would be available automatically to Dynamics 365 portal customers.</a:t>
            </a:r>
          </a:p>
          <a:p>
            <a:pPr marL="342900" indent="-342900">
              <a:lnSpc>
                <a:spcPct val="15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Branding of all experiences will be changed to PowerApps Portals.</a:t>
            </a:r>
          </a:p>
        </p:txBody>
      </p:sp>
    </p:spTree>
    <p:extLst>
      <p:ext uri="{BB962C8B-B14F-4D97-AF65-F5344CB8AC3E}">
        <p14:creationId xmlns:p14="http://schemas.microsoft.com/office/powerpoint/2010/main" val="26753448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3" descr="A group of boats on a body of water&#10;&#10;Description automatically generated with low confidence">
            <a:extLst>
              <a:ext uri="{FF2B5EF4-FFF2-40B4-BE49-F238E27FC236}">
                <a16:creationId xmlns:a16="http://schemas.microsoft.com/office/drawing/2014/main" id="{3F4614F5-C939-4D91-A664-9DFC48382C81}"/>
              </a:ext>
            </a:extLst>
          </p:cNvPr>
          <p:cNvPicPr>
            <a:picLocks noGrp="1" noChangeAspect="1"/>
          </p:cNvPicPr>
          <p:nvPr>
            <p:ph type="pic" sz="quarter" idx="10"/>
          </p:nvPr>
        </p:nvPicPr>
        <p:blipFill rotWithShape="1">
          <a:blip r:embed="rId3"/>
          <a:srcRect t="7379" r="23010" b="1027"/>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Hands-on</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33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27980" y="221835"/>
            <a:ext cx="11336039" cy="739343"/>
          </a:xfrm>
          <a:prstGeom prst="rect">
            <a:avLst/>
          </a:prstGeom>
        </p:spPr>
        <p:txBody>
          <a:bodyPr wrap="square" anchor="t">
            <a:normAutofit fontScale="90000"/>
          </a:bodyPr>
          <a:lstStyle/>
          <a:p>
            <a:r>
              <a:rPr lang="en-US" b="1" dirty="0"/>
              <a:t>Hands-on</a:t>
            </a:r>
          </a:p>
        </p:txBody>
      </p:sp>
      <p:sp>
        <p:nvSpPr>
          <p:cNvPr id="4" name="TextBox 3">
            <a:extLst>
              <a:ext uri="{FF2B5EF4-FFF2-40B4-BE49-F238E27FC236}">
                <a16:creationId xmlns:a16="http://schemas.microsoft.com/office/drawing/2014/main" id="{6061BE13-945C-4FB4-8DAA-F03664A7B6A6}"/>
              </a:ext>
            </a:extLst>
          </p:cNvPr>
          <p:cNvSpPr txBox="1"/>
          <p:nvPr/>
        </p:nvSpPr>
        <p:spPr>
          <a:xfrm>
            <a:off x="1033670" y="1422400"/>
            <a:ext cx="10781812" cy="4577856"/>
          </a:xfrm>
          <a:prstGeom prst="rect">
            <a:avLst/>
          </a:prstGeom>
          <a:noFill/>
        </p:spPr>
        <p:txBody>
          <a:bodyPr wrap="square" lIns="182880" tIns="146304" rIns="182880" bIns="146304" rtlCol="0">
            <a:spAutoFit/>
          </a:bodyPr>
          <a:lstStyle/>
          <a:p>
            <a:pPr marL="342900" indent="-342900">
              <a:lnSpc>
                <a:spcPct val="15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Portal Creation</a:t>
            </a:r>
          </a:p>
          <a:p>
            <a:pPr marL="342900" indent="-342900">
              <a:lnSpc>
                <a:spcPct val="15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Create the Dataverse database tables</a:t>
            </a:r>
          </a:p>
          <a:p>
            <a:pPr marL="342900" indent="-342900">
              <a:lnSpc>
                <a:spcPct val="15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Create Portal App</a:t>
            </a:r>
          </a:p>
          <a:p>
            <a:pPr marL="342900" indent="-342900">
              <a:lnSpc>
                <a:spcPct val="15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Basic Form</a:t>
            </a:r>
          </a:p>
          <a:p>
            <a:pPr marL="342900" indent="-342900">
              <a:lnSpc>
                <a:spcPct val="15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Advanced Form</a:t>
            </a:r>
          </a:p>
          <a:p>
            <a:pPr marL="342900" indent="-342900">
              <a:lnSpc>
                <a:spcPct val="15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Style using CSS</a:t>
            </a:r>
          </a:p>
          <a:p>
            <a:pPr marL="342900" indent="-342900">
              <a:lnSpc>
                <a:spcPct val="15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Manage Authentication and Authorization</a:t>
            </a:r>
          </a:p>
        </p:txBody>
      </p:sp>
    </p:spTree>
    <p:extLst>
      <p:ext uri="{BB962C8B-B14F-4D97-AF65-F5344CB8AC3E}">
        <p14:creationId xmlns:p14="http://schemas.microsoft.com/office/powerpoint/2010/main" val="320823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dgm="http://schemas.openxmlformats.org/drawingml/2006/diagram" xmlns:a16="http://schemas.microsoft.com/office/drawing/2014/main"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711715"/>
            <a:ext cx="5378548" cy="1884490"/>
          </a:xfrm>
        </p:spPr>
        <p:txBody>
          <a:bodyPr/>
          <a:lstStyle/>
          <a:p>
            <a:r>
              <a:rPr lang="en-US" dirty="0"/>
              <a:t>Why Power Pages</a:t>
            </a:r>
          </a:p>
        </p:txBody>
      </p:sp>
      <p:pic>
        <p:nvPicPr>
          <p:cNvPr id="4" name="Picture Placeholder 3"/>
          <p:cNvPicPr>
            <a:picLocks noGrp="1" noChangeAspect="1"/>
          </p:cNvPicPr>
          <p:nvPr>
            <p:ph type="pic" sz="quarter" idx="10"/>
          </p:nvPr>
        </p:nvPicPr>
        <p:blipFill>
          <a:blip r:embed="rId3"/>
          <a:srcRect l="20390" r="20390"/>
          <a:stretch>
            <a:fillRect/>
          </a:stretch>
        </p:blipFill>
        <p:spPr/>
      </p:pic>
    </p:spTree>
    <p:extLst>
      <p:ext uri="{BB962C8B-B14F-4D97-AF65-F5344CB8AC3E}">
        <p14:creationId xmlns:p14="http://schemas.microsoft.com/office/powerpoint/2010/main" val="31779799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D40EA-37DA-56A8-1A0C-B5FCE0BAA26B}"/>
              </a:ext>
            </a:extLst>
          </p:cNvPr>
          <p:cNvSpPr txBox="1">
            <a:spLocks noGrp="1"/>
          </p:cNvSpPr>
          <p:nvPr>
            <p:ph type="title" idx="4294967295"/>
          </p:nvPr>
        </p:nvSpPr>
        <p:spPr>
          <a:xfrm>
            <a:off x="566491" y="2575605"/>
            <a:ext cx="2846629" cy="1938992"/>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gradFill flip="none" rotWithShape="1">
                  <a:gsLst>
                    <a:gs pos="100000">
                      <a:srgbClr val="CD98CF"/>
                    </a:gs>
                    <a:gs pos="0">
                      <a:schemeClr val="accent1"/>
                    </a:gs>
                  </a:gsLst>
                  <a:lin ang="2700000" scaled="1"/>
                  <a:tileRect/>
                </a:gradFill>
                <a:effectLst/>
                <a:uLnTx/>
                <a:uFillTx/>
                <a:latin typeface="+mj-lt"/>
                <a:ea typeface="+mj-ea"/>
                <a:cs typeface="Segoe UI" panose="020B0502040204020203" pitchFamily="34" charset="0"/>
              </a:rPr>
              <a:t>Reimagined Design Studio</a:t>
            </a:r>
          </a:p>
        </p:txBody>
      </p:sp>
      <p:pic>
        <p:nvPicPr>
          <p:cNvPr id="6" name="Picture 4">
            <a:extLst>
              <a:ext uri="{FF2B5EF4-FFF2-40B4-BE49-F238E27FC236}">
                <a16:creationId xmlns:a16="http://schemas.microsoft.com/office/drawing/2014/main" id="{C39A4169-AE58-9B63-8200-C6FB30FB3C94}"/>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566491" y="1970699"/>
            <a:ext cx="533885" cy="5338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creenshot of UI">
            <a:extLst>
              <a:ext uri="{FF2B5EF4-FFF2-40B4-BE49-F238E27FC236}">
                <a16:creationId xmlns:a16="http://schemas.microsoft.com/office/drawing/2014/main" id="{CA3DE728-0F68-219A-7CF1-C4F486DB94F5}"/>
              </a:ext>
            </a:extLst>
          </p:cNvPr>
          <p:cNvPicPr>
            <a:picLocks noChangeAspect="1"/>
          </p:cNvPicPr>
          <p:nvPr/>
        </p:nvPicPr>
        <p:blipFill>
          <a:blip r:embed="rId4"/>
          <a:stretch>
            <a:fillRect/>
          </a:stretch>
        </p:blipFill>
        <p:spPr>
          <a:xfrm>
            <a:off x="4063162" y="875649"/>
            <a:ext cx="3731475" cy="2002824"/>
          </a:xfrm>
          <a:prstGeom prst="rect">
            <a:avLst/>
          </a:prstGeom>
        </p:spPr>
      </p:pic>
      <p:sp>
        <p:nvSpPr>
          <p:cNvPr id="11" name="TextBox 10">
            <a:extLst>
              <a:ext uri="{FF2B5EF4-FFF2-40B4-BE49-F238E27FC236}">
                <a16:creationId xmlns:a16="http://schemas.microsoft.com/office/drawing/2014/main" id="{87F00C72-2CF4-98BE-80DC-E898B314982D}"/>
              </a:ext>
            </a:extLst>
          </p:cNvPr>
          <p:cNvSpPr txBox="1"/>
          <p:nvPr/>
        </p:nvSpPr>
        <p:spPr>
          <a:xfrm>
            <a:off x="4063159" y="2920004"/>
            <a:ext cx="3731476"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mn-cs"/>
              </a:rPr>
              <a:t>Pages workspace</a:t>
            </a:r>
          </a:p>
        </p:txBody>
      </p:sp>
      <p:pic>
        <p:nvPicPr>
          <p:cNvPr id="5" name="Picture 4" descr="Screenshot of UI">
            <a:extLst>
              <a:ext uri="{FF2B5EF4-FFF2-40B4-BE49-F238E27FC236}">
                <a16:creationId xmlns:a16="http://schemas.microsoft.com/office/drawing/2014/main" id="{284CEE2A-E5BF-D607-A8E2-D13CE983BBB8}"/>
              </a:ext>
            </a:extLst>
          </p:cNvPr>
          <p:cNvPicPr>
            <a:picLocks noChangeAspect="1"/>
          </p:cNvPicPr>
          <p:nvPr/>
        </p:nvPicPr>
        <p:blipFill>
          <a:blip r:embed="rId5"/>
          <a:srcRect/>
          <a:stretch/>
        </p:blipFill>
        <p:spPr>
          <a:xfrm>
            <a:off x="7894026" y="875649"/>
            <a:ext cx="3731474" cy="2002824"/>
          </a:xfrm>
          <a:prstGeom prst="rect">
            <a:avLst/>
          </a:prstGeom>
        </p:spPr>
      </p:pic>
      <p:sp>
        <p:nvSpPr>
          <p:cNvPr id="13" name="TextBox 12">
            <a:extLst>
              <a:ext uri="{FF2B5EF4-FFF2-40B4-BE49-F238E27FC236}">
                <a16:creationId xmlns:a16="http://schemas.microsoft.com/office/drawing/2014/main" id="{6C1A3715-EAD5-83D1-F4B8-7F99419A96A9}"/>
              </a:ext>
            </a:extLst>
          </p:cNvPr>
          <p:cNvSpPr txBox="1"/>
          <p:nvPr/>
        </p:nvSpPr>
        <p:spPr>
          <a:xfrm>
            <a:off x="7868114" y="2920004"/>
            <a:ext cx="3731476"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mn-cs"/>
              </a:rPr>
              <a:t>Styling workspace</a:t>
            </a:r>
          </a:p>
        </p:txBody>
      </p:sp>
      <p:pic>
        <p:nvPicPr>
          <p:cNvPr id="7" name="Picture 6" descr="Screenshot of UI">
            <a:extLst>
              <a:ext uri="{FF2B5EF4-FFF2-40B4-BE49-F238E27FC236}">
                <a16:creationId xmlns:a16="http://schemas.microsoft.com/office/drawing/2014/main" id="{8D6738CF-C4B1-0DE1-3242-19831131BE88}"/>
              </a:ext>
            </a:extLst>
          </p:cNvPr>
          <p:cNvPicPr>
            <a:picLocks noChangeAspect="1"/>
          </p:cNvPicPr>
          <p:nvPr/>
        </p:nvPicPr>
        <p:blipFill rotWithShape="1">
          <a:blip r:embed="rId6"/>
          <a:srcRect r="55401" b="55401"/>
          <a:stretch/>
        </p:blipFill>
        <p:spPr>
          <a:xfrm>
            <a:off x="4063162" y="3465508"/>
            <a:ext cx="3731474" cy="2002824"/>
          </a:xfrm>
          <a:prstGeom prst="rect">
            <a:avLst/>
          </a:prstGeom>
        </p:spPr>
      </p:pic>
      <p:sp>
        <p:nvSpPr>
          <p:cNvPr id="14" name="TextBox 13">
            <a:extLst>
              <a:ext uri="{FF2B5EF4-FFF2-40B4-BE49-F238E27FC236}">
                <a16:creationId xmlns:a16="http://schemas.microsoft.com/office/drawing/2014/main" id="{26EAE925-EF44-9B3D-C3D4-0A16F2351C62}"/>
              </a:ext>
            </a:extLst>
          </p:cNvPr>
          <p:cNvSpPr txBox="1"/>
          <p:nvPr/>
        </p:nvSpPr>
        <p:spPr>
          <a:xfrm>
            <a:off x="4063159" y="5545552"/>
            <a:ext cx="3731476"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mn-cs"/>
              </a:rPr>
              <a:t>Data workspace</a:t>
            </a:r>
          </a:p>
        </p:txBody>
      </p:sp>
      <p:pic>
        <p:nvPicPr>
          <p:cNvPr id="9" name="Picture 8" descr="Screenshot of UI">
            <a:extLst>
              <a:ext uri="{FF2B5EF4-FFF2-40B4-BE49-F238E27FC236}">
                <a16:creationId xmlns:a16="http://schemas.microsoft.com/office/drawing/2014/main" id="{28730322-00AD-35C8-A406-721897D74107}"/>
              </a:ext>
            </a:extLst>
          </p:cNvPr>
          <p:cNvPicPr>
            <a:picLocks noChangeAspect="1"/>
          </p:cNvPicPr>
          <p:nvPr/>
        </p:nvPicPr>
        <p:blipFill rotWithShape="1">
          <a:blip r:embed="rId7"/>
          <a:srcRect r="39345" b="39345"/>
          <a:stretch/>
        </p:blipFill>
        <p:spPr>
          <a:xfrm>
            <a:off x="7894026" y="3465508"/>
            <a:ext cx="3731474" cy="2002823"/>
          </a:xfrm>
          <a:prstGeom prst="rect">
            <a:avLst/>
          </a:prstGeom>
        </p:spPr>
      </p:pic>
      <p:sp>
        <p:nvSpPr>
          <p:cNvPr id="15" name="TextBox 14">
            <a:extLst>
              <a:ext uri="{FF2B5EF4-FFF2-40B4-BE49-F238E27FC236}">
                <a16:creationId xmlns:a16="http://schemas.microsoft.com/office/drawing/2014/main" id="{441EBA5F-CB5A-263E-D293-41EBA6E24C6B}"/>
              </a:ext>
            </a:extLst>
          </p:cNvPr>
          <p:cNvSpPr txBox="1"/>
          <p:nvPr/>
        </p:nvSpPr>
        <p:spPr>
          <a:xfrm>
            <a:off x="7868114" y="5545552"/>
            <a:ext cx="3731476"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mn-cs"/>
              </a:rPr>
              <a:t>Setup workspace</a:t>
            </a:r>
          </a:p>
        </p:txBody>
      </p:sp>
      <p:cxnSp>
        <p:nvCxnSpPr>
          <p:cNvPr id="17" name="Straight Connector 16">
            <a:extLst>
              <a:ext uri="{FF2B5EF4-FFF2-40B4-BE49-F238E27FC236}">
                <a16:creationId xmlns:a16="http://schemas.microsoft.com/office/drawing/2014/main" id="{81D54C70-1849-62CF-92E0-6F37B58779F9}"/>
              </a:ext>
              <a:ext uri="{C183D7F6-B498-43B3-948B-1728B52AA6E4}">
                <adec:decorative xmlns:adec="http://schemas.microsoft.com/office/drawing/2017/decorative" val="1"/>
              </a:ext>
            </a:extLst>
          </p:cNvPr>
          <p:cNvCxnSpPr>
            <a:cxnSpLocks/>
          </p:cNvCxnSpPr>
          <p:nvPr/>
        </p:nvCxnSpPr>
        <p:spPr>
          <a:xfrm>
            <a:off x="3736806" y="809204"/>
            <a:ext cx="0" cy="5048671"/>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809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4.16667E-7 -7.40741E-7 L 4.16667E-7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4.16667E-7 -7.40741E-7 L 4.16667E-7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nodeType="withEffect">
                                  <p:stCondLst>
                                    <p:cond delay="200"/>
                                  </p:stCondLst>
                                  <p:childTnLst>
                                    <p:animMotion origin="layout" path="M 4.16667E-7 -7.40741E-7 L 4.16667E-7 0.03542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300"/>
                                  </p:stCondLst>
                                  <p:childTnLst>
                                    <p:animMotion origin="layout" path="M 4.16667E-7 -7.40741E-7 L 4.16667E-7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300"/>
                                  </p:stCondLst>
                                  <p:childTnLst>
                                    <p:animMotion origin="layout" path="M 4.16667E-7 -7.40741E-7 L 4.16667E-7 0.03542 " pathEditMode="relative" rAng="0" ptsTypes="AA">
                                      <p:cBhvr>
                                        <p:cTn id="29" dur="700" spd="-100000" fill="hold"/>
                                        <p:tgtEl>
                                          <p:spTgt spid="11"/>
                                        </p:tgtEl>
                                        <p:attrNameLst>
                                          <p:attrName>ppt_x</p:attrName>
                                          <p:attrName>ppt_y</p:attrName>
                                        </p:attrNameLst>
                                      </p:cBhvr>
                                      <p:rCtr x="0" y="1759"/>
                                    </p:animMotion>
                                  </p:childTnLst>
                                </p:cTn>
                              </p:par>
                              <p:par>
                                <p:cTn id="30" presetID="10"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nodeType="withEffect">
                                  <p:stCondLst>
                                    <p:cond delay="400"/>
                                  </p:stCondLst>
                                  <p:childTnLst>
                                    <p:animMotion origin="layout" path="M 4.16667E-7 -7.40741E-7 L 4.16667E-7 0.03542 " pathEditMode="relative" rAng="0" ptsTypes="AA">
                                      <p:cBhvr>
                                        <p:cTn id="34" dur="700" spd="-100000" fill="hold"/>
                                        <p:tgtEl>
                                          <p:spTgt spid="5"/>
                                        </p:tgtEl>
                                        <p:attrNameLst>
                                          <p:attrName>ppt_x</p:attrName>
                                          <p:attrName>ppt_y</p:attrName>
                                        </p:attrNameLst>
                                      </p:cBhvr>
                                      <p:rCtr x="0" y="1759"/>
                                    </p:animMotion>
                                  </p:childTnLst>
                                </p:cTn>
                              </p:par>
                              <p:par>
                                <p:cTn id="35" presetID="10" presetClass="entr" presetSubtype="0" fill="hold" grpId="0" nodeType="withEffect">
                                  <p:stCondLst>
                                    <p:cond delay="4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grpId="1" nodeType="withEffect">
                                  <p:stCondLst>
                                    <p:cond delay="400"/>
                                  </p:stCondLst>
                                  <p:childTnLst>
                                    <p:animMotion origin="layout" path="M 4.16667E-7 -7.40741E-7 L 4.16667E-7 0.03542 " pathEditMode="relative" rAng="0" ptsTypes="AA">
                                      <p:cBhvr>
                                        <p:cTn id="39" dur="700" spd="-100000" fill="hold"/>
                                        <p:tgtEl>
                                          <p:spTgt spid="13"/>
                                        </p:tgtEl>
                                        <p:attrNameLst>
                                          <p:attrName>ppt_x</p:attrName>
                                          <p:attrName>ppt_y</p:attrName>
                                        </p:attrNameLst>
                                      </p:cBhvr>
                                      <p:rCtr x="0" y="1759"/>
                                    </p:animMotion>
                                  </p:childTnLst>
                                </p:cTn>
                              </p:par>
                              <p:par>
                                <p:cTn id="40" presetID="10" presetClass="entr" presetSubtype="0" fill="hold" nodeType="withEffect">
                                  <p:stCondLst>
                                    <p:cond delay="5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42" presetClass="path" presetSubtype="0" decel="100000" fill="hold" nodeType="withEffect">
                                  <p:stCondLst>
                                    <p:cond delay="500"/>
                                  </p:stCondLst>
                                  <p:childTnLst>
                                    <p:animMotion origin="layout" path="M 4.16667E-7 -7.40741E-7 L 4.16667E-7 0.03542 " pathEditMode="relative" rAng="0" ptsTypes="AA">
                                      <p:cBhvr>
                                        <p:cTn id="44" dur="700" spd="-100000" fill="hold"/>
                                        <p:tgtEl>
                                          <p:spTgt spid="7"/>
                                        </p:tgtEl>
                                        <p:attrNameLst>
                                          <p:attrName>ppt_x</p:attrName>
                                          <p:attrName>ppt_y</p:attrName>
                                        </p:attrNameLst>
                                      </p:cBhvr>
                                      <p:rCtr x="0" y="1759"/>
                                    </p:animMotion>
                                  </p:childTnLst>
                                </p:cTn>
                              </p:par>
                              <p:par>
                                <p:cTn id="45" presetID="10" presetClass="entr" presetSubtype="0" fill="hold" grpId="0" nodeType="withEffect">
                                  <p:stCondLst>
                                    <p:cond delay="5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500"/>
                                  </p:stCondLst>
                                  <p:childTnLst>
                                    <p:animMotion origin="layout" path="M 4.16667E-7 -7.40741E-7 L 4.16667E-7 0.03542 " pathEditMode="relative" rAng="0" ptsTypes="AA">
                                      <p:cBhvr>
                                        <p:cTn id="49" dur="700" spd="-100000" fill="hold"/>
                                        <p:tgtEl>
                                          <p:spTgt spid="14"/>
                                        </p:tgtEl>
                                        <p:attrNameLst>
                                          <p:attrName>ppt_x</p:attrName>
                                          <p:attrName>ppt_y</p:attrName>
                                        </p:attrNameLst>
                                      </p:cBhvr>
                                      <p:rCtr x="0" y="1759"/>
                                    </p:animMotion>
                                  </p:childTnLst>
                                </p:cTn>
                              </p:par>
                              <p:par>
                                <p:cTn id="50" presetID="10" presetClass="entr" presetSubtype="0" fill="hold" nodeType="withEffect">
                                  <p:stCondLst>
                                    <p:cond delay="6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nodeType="withEffect">
                                  <p:stCondLst>
                                    <p:cond delay="600"/>
                                  </p:stCondLst>
                                  <p:childTnLst>
                                    <p:animMotion origin="layout" path="M 4.16667E-7 -7.40741E-7 L 4.16667E-7 0.03542 " pathEditMode="relative" rAng="0" ptsTypes="AA">
                                      <p:cBhvr>
                                        <p:cTn id="54" dur="700" spd="-100000" fill="hold"/>
                                        <p:tgtEl>
                                          <p:spTgt spid="9"/>
                                        </p:tgtEl>
                                        <p:attrNameLst>
                                          <p:attrName>ppt_x</p:attrName>
                                          <p:attrName>ppt_y</p:attrName>
                                        </p:attrNameLst>
                                      </p:cBhvr>
                                      <p:rCtr x="0" y="1759"/>
                                    </p:animMotion>
                                  </p:childTnLst>
                                </p:cTn>
                              </p:par>
                              <p:par>
                                <p:cTn id="55" presetID="10" presetClass="entr" presetSubtype="0" fill="hold" grpId="0" nodeType="withEffect">
                                  <p:stCondLst>
                                    <p:cond delay="6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42" presetClass="path" presetSubtype="0" decel="100000" fill="hold" grpId="1" nodeType="withEffect">
                                  <p:stCondLst>
                                    <p:cond delay="600"/>
                                  </p:stCondLst>
                                  <p:childTnLst>
                                    <p:animMotion origin="layout" path="M 4.16667E-7 -7.40741E-7 L 4.16667E-7 0.03542 " pathEditMode="relative" rAng="0" ptsTypes="AA">
                                      <p:cBhvr>
                                        <p:cTn id="5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P spid="13" grpId="0"/>
      <p:bldP spid="13" grpId="1"/>
      <p:bldP spid="14" grpId="0"/>
      <p:bldP spid="14" grpId="1"/>
      <p:bldP spid="15" grpId="0"/>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D40EA-37DA-56A8-1A0C-B5FCE0BAA26B}"/>
              </a:ext>
            </a:extLst>
          </p:cNvPr>
          <p:cNvSpPr txBox="1">
            <a:spLocks noGrp="1"/>
          </p:cNvSpPr>
          <p:nvPr>
            <p:ph type="title" idx="4294967295"/>
          </p:nvPr>
        </p:nvSpPr>
        <p:spPr>
          <a:xfrm>
            <a:off x="566491" y="2025618"/>
            <a:ext cx="3843663" cy="1938992"/>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gradFill flip="none" rotWithShape="1">
                  <a:gsLst>
                    <a:gs pos="100000">
                      <a:srgbClr val="CD98CF"/>
                    </a:gs>
                    <a:gs pos="0">
                      <a:schemeClr val="accent1"/>
                    </a:gs>
                  </a:gsLst>
                  <a:lin ang="2700000" scaled="1"/>
                  <a:tileRect/>
                </a:gradFill>
                <a:effectLst/>
                <a:uLnTx/>
                <a:uFillTx/>
                <a:latin typeface="+mj-lt"/>
                <a:ea typeface="+mj-ea"/>
                <a:cs typeface="Segoe UI" panose="020B0502040204020203" pitchFamily="34" charset="0"/>
              </a:rPr>
              <a:t>Low-code Multi-step form enablement</a:t>
            </a:r>
          </a:p>
        </p:txBody>
      </p:sp>
      <p:sp>
        <p:nvSpPr>
          <p:cNvPr id="8" name="TextBox 7">
            <a:extLst>
              <a:ext uri="{FF2B5EF4-FFF2-40B4-BE49-F238E27FC236}">
                <a16:creationId xmlns:a16="http://schemas.microsoft.com/office/drawing/2014/main" id="{315E40FB-9C44-98DA-6A3A-2AA1B8A0670A}"/>
              </a:ext>
            </a:extLst>
          </p:cNvPr>
          <p:cNvSpPr txBox="1"/>
          <p:nvPr/>
        </p:nvSpPr>
        <p:spPr>
          <a:xfrm>
            <a:off x="566492" y="4121635"/>
            <a:ext cx="3270032" cy="923330"/>
          </a:xfrm>
          <a:prstGeom prst="rect">
            <a:avLst/>
          </a:prstGeom>
          <a:noFill/>
        </p:spPr>
        <p:txBody>
          <a:bodyPr wrap="square" lIns="0" anchor="b">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mn-cs"/>
              </a:rPr>
              <a:t>Seamless and intuitive form building and attachments without a line of code</a:t>
            </a:r>
          </a:p>
        </p:txBody>
      </p:sp>
      <p:grpSp>
        <p:nvGrpSpPr>
          <p:cNvPr id="13" name="Group 12" descr="Screenshots of Power Pages UI">
            <a:extLst>
              <a:ext uri="{FF2B5EF4-FFF2-40B4-BE49-F238E27FC236}">
                <a16:creationId xmlns:a16="http://schemas.microsoft.com/office/drawing/2014/main" id="{F6DEF3F4-033E-7031-7955-6CE3CFBBDC0B}"/>
              </a:ext>
            </a:extLst>
          </p:cNvPr>
          <p:cNvGrpSpPr/>
          <p:nvPr/>
        </p:nvGrpSpPr>
        <p:grpSpPr>
          <a:xfrm>
            <a:off x="5265297" y="809204"/>
            <a:ext cx="6177285" cy="5048670"/>
            <a:chOff x="5403094" y="809204"/>
            <a:chExt cx="6031159" cy="4929242"/>
          </a:xfrm>
        </p:grpSpPr>
        <p:pic>
          <p:nvPicPr>
            <p:cNvPr id="4" name="Picture 3">
              <a:extLst>
                <a:ext uri="{FF2B5EF4-FFF2-40B4-BE49-F238E27FC236}">
                  <a16:creationId xmlns:a16="http://schemas.microsoft.com/office/drawing/2014/main" id="{F8C937E1-C01C-FF4C-08DD-937CF06AD18E}"/>
                </a:ext>
              </a:extLst>
            </p:cNvPr>
            <p:cNvPicPr>
              <a:picLocks noChangeAspect="1"/>
            </p:cNvPicPr>
            <p:nvPr/>
          </p:nvPicPr>
          <p:blipFill>
            <a:blip r:embed="rId3"/>
            <a:srcRect/>
            <a:stretch/>
          </p:blipFill>
          <p:spPr>
            <a:xfrm>
              <a:off x="5403094" y="809204"/>
              <a:ext cx="6025425" cy="3234074"/>
            </a:xfrm>
            <a:prstGeom prst="rect">
              <a:avLst/>
            </a:prstGeom>
          </p:spPr>
        </p:pic>
        <p:pic>
          <p:nvPicPr>
            <p:cNvPr id="9" name="Picture 8">
              <a:extLst>
                <a:ext uri="{FF2B5EF4-FFF2-40B4-BE49-F238E27FC236}">
                  <a16:creationId xmlns:a16="http://schemas.microsoft.com/office/drawing/2014/main" id="{376C7FCD-D1DF-E768-BF6F-092F93476532}"/>
                </a:ext>
              </a:extLst>
            </p:cNvPr>
            <p:cNvPicPr>
              <a:picLocks noChangeAspect="1"/>
            </p:cNvPicPr>
            <p:nvPr/>
          </p:nvPicPr>
          <p:blipFill>
            <a:blip r:embed="rId4"/>
            <a:srcRect/>
            <a:stretch/>
          </p:blipFill>
          <p:spPr>
            <a:xfrm>
              <a:off x="5403095" y="4151070"/>
              <a:ext cx="2957452" cy="1587376"/>
            </a:xfrm>
            <a:prstGeom prst="rect">
              <a:avLst/>
            </a:prstGeom>
          </p:spPr>
        </p:pic>
        <p:pic>
          <p:nvPicPr>
            <p:cNvPr id="16" name="Picture 15">
              <a:extLst>
                <a:ext uri="{FF2B5EF4-FFF2-40B4-BE49-F238E27FC236}">
                  <a16:creationId xmlns:a16="http://schemas.microsoft.com/office/drawing/2014/main" id="{9203A194-A449-AA8F-3634-2921A3918560}"/>
                </a:ext>
              </a:extLst>
            </p:cNvPr>
            <p:cNvPicPr>
              <a:picLocks noChangeAspect="1"/>
            </p:cNvPicPr>
            <p:nvPr/>
          </p:nvPicPr>
          <p:blipFill>
            <a:blip r:embed="rId5"/>
            <a:srcRect/>
            <a:stretch/>
          </p:blipFill>
          <p:spPr>
            <a:xfrm>
              <a:off x="8476801" y="4151070"/>
              <a:ext cx="2957452" cy="1587376"/>
            </a:xfrm>
            <a:prstGeom prst="rect">
              <a:avLst/>
            </a:prstGeom>
          </p:spPr>
        </p:pic>
      </p:grpSp>
      <p:cxnSp>
        <p:nvCxnSpPr>
          <p:cNvPr id="7" name="Straight Connector 6">
            <a:extLst>
              <a:ext uri="{FF2B5EF4-FFF2-40B4-BE49-F238E27FC236}">
                <a16:creationId xmlns:a16="http://schemas.microsoft.com/office/drawing/2014/main" id="{6A04CBB6-A829-E0E2-C036-31B0EF61575C}"/>
              </a:ext>
              <a:ext uri="{C183D7F6-B498-43B3-948B-1728B52AA6E4}">
                <adec:decorative xmlns:adec="http://schemas.microsoft.com/office/drawing/2017/decorative" val="1"/>
              </a:ext>
            </a:extLst>
          </p:cNvPr>
          <p:cNvCxnSpPr>
            <a:cxnSpLocks/>
          </p:cNvCxnSpPr>
          <p:nvPr/>
        </p:nvCxnSpPr>
        <p:spPr>
          <a:xfrm>
            <a:off x="4780679" y="809204"/>
            <a:ext cx="0" cy="5048671"/>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7D314CA4-4428-A602-01B3-0C7FF721E291}"/>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566491" y="1421480"/>
            <a:ext cx="533885" cy="533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494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4.16667E-7 -7.40741E-7 L 4.16667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4.16667E-7 -7.40741E-7 L 4.16667E-7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4.16667E-7 -7.40741E-7 L 4.16667E-7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4.16667E-7 -7.40741E-7 L 4.16667E-7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nodeType="withEffect">
                                  <p:stCondLst>
                                    <p:cond delay="4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nodeType="withEffect">
                                  <p:stCondLst>
                                    <p:cond delay="400"/>
                                  </p:stCondLst>
                                  <p:childTnLst>
                                    <p:animMotion origin="layout" path="M 4.16667E-7 -7.40741E-7 L 4.16667E-7 0.03542 " pathEditMode="relative" rAng="0" ptsTypes="AA">
                                      <p:cBhvr>
                                        <p:cTn id="29"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1D40EA-37DA-56A8-1A0C-B5FCE0BAA26B}"/>
              </a:ext>
            </a:extLst>
          </p:cNvPr>
          <p:cNvSpPr txBox="1">
            <a:spLocks noGrp="1"/>
          </p:cNvSpPr>
          <p:nvPr>
            <p:ph type="title" idx="4294967295"/>
          </p:nvPr>
        </p:nvSpPr>
        <p:spPr>
          <a:xfrm>
            <a:off x="2471737" y="617633"/>
            <a:ext cx="7248526"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gradFill flip="none" rotWithShape="1">
                  <a:gsLst>
                    <a:gs pos="100000">
                      <a:srgbClr val="CD98CF"/>
                    </a:gs>
                    <a:gs pos="0">
                      <a:schemeClr val="accent1"/>
                    </a:gs>
                  </a:gsLst>
                  <a:lin ang="2700000" scaled="1"/>
                  <a:tileRect/>
                </a:gradFill>
                <a:effectLst/>
                <a:uLnTx/>
                <a:uFillTx/>
                <a:latin typeface="+mj-lt"/>
                <a:ea typeface="+mj-ea"/>
                <a:cs typeface="Segoe UI" panose="020B0502040204020203" pitchFamily="34" charset="0"/>
              </a:rPr>
              <a:t>Best-in-class Pro-dev tooling</a:t>
            </a:r>
          </a:p>
        </p:txBody>
      </p:sp>
      <p:grpSp>
        <p:nvGrpSpPr>
          <p:cNvPr id="6" name="Group 5" descr="VS Code Web, VS Code, Github, Azure Dev Ops">
            <a:extLst>
              <a:ext uri="{FF2B5EF4-FFF2-40B4-BE49-F238E27FC236}">
                <a16:creationId xmlns:a16="http://schemas.microsoft.com/office/drawing/2014/main" id="{E4CD559B-D48A-2F52-B437-F81374789219}"/>
              </a:ext>
            </a:extLst>
          </p:cNvPr>
          <p:cNvGrpSpPr/>
          <p:nvPr/>
        </p:nvGrpSpPr>
        <p:grpSpPr>
          <a:xfrm>
            <a:off x="3203403" y="1486733"/>
            <a:ext cx="5785193" cy="231551"/>
            <a:chOff x="2542719" y="1486733"/>
            <a:chExt cx="5785193" cy="231551"/>
          </a:xfrm>
        </p:grpSpPr>
        <p:sp>
          <p:nvSpPr>
            <p:cNvPr id="8" name="TextBox 7">
              <a:extLst>
                <a:ext uri="{FF2B5EF4-FFF2-40B4-BE49-F238E27FC236}">
                  <a16:creationId xmlns:a16="http://schemas.microsoft.com/office/drawing/2014/main" id="{315E40FB-9C44-98DA-6A3A-2AA1B8A0670A}"/>
                </a:ext>
              </a:extLst>
            </p:cNvPr>
            <p:cNvSpPr txBox="1"/>
            <p:nvPr/>
          </p:nvSpPr>
          <p:spPr>
            <a:xfrm>
              <a:off x="4615435" y="1491859"/>
              <a:ext cx="785744" cy="221299"/>
            </a:xfrm>
            <a:prstGeom prst="rect">
              <a:avLst/>
            </a:prstGeom>
            <a:noFill/>
          </p:spPr>
          <p:txBody>
            <a:bodyPr wrap="square" lIns="0" tIns="0"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mn-cs"/>
                </a:rPr>
                <a:t>VS Code</a:t>
              </a:r>
            </a:p>
          </p:txBody>
        </p:sp>
        <p:pic>
          <p:nvPicPr>
            <p:cNvPr id="16" name="Picture 15" descr="Icon&#10;&#10;Description automatically generated">
              <a:extLst>
                <a:ext uri="{FF2B5EF4-FFF2-40B4-BE49-F238E27FC236}">
                  <a16:creationId xmlns:a16="http://schemas.microsoft.com/office/drawing/2014/main" id="{23AC28BB-7CBD-2DAE-A4CC-B5F8987FDF9F}"/>
                </a:ext>
              </a:extLst>
            </p:cNvPr>
            <p:cNvPicPr>
              <a:picLocks noChangeAspect="1"/>
            </p:cNvPicPr>
            <p:nvPr/>
          </p:nvPicPr>
          <p:blipFill>
            <a:blip r:embed="rId3"/>
            <a:stretch>
              <a:fillRect/>
            </a:stretch>
          </p:blipFill>
          <p:spPr>
            <a:xfrm>
              <a:off x="4253094" y="1489541"/>
              <a:ext cx="225934" cy="225934"/>
            </a:xfrm>
            <a:prstGeom prst="rect">
              <a:avLst/>
            </a:prstGeom>
          </p:spPr>
        </p:pic>
        <p:pic>
          <p:nvPicPr>
            <p:cNvPr id="18" name="Picture 2" descr="Github Logo - Free social media icons">
              <a:extLst>
                <a:ext uri="{FF2B5EF4-FFF2-40B4-BE49-F238E27FC236}">
                  <a16:creationId xmlns:a16="http://schemas.microsoft.com/office/drawing/2014/main" id="{FD0B573D-2BEF-3D6E-8587-FE2CB6F8EE4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37586" y="1486733"/>
              <a:ext cx="231551" cy="2315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19A2EB-21AD-2D57-10E2-DF4B1F6FC660}"/>
                </a:ext>
              </a:extLst>
            </p:cNvPr>
            <p:cNvSpPr txBox="1"/>
            <p:nvPr/>
          </p:nvSpPr>
          <p:spPr>
            <a:xfrm>
              <a:off x="5905544" y="1494786"/>
              <a:ext cx="645333" cy="215444"/>
            </a:xfrm>
            <a:prstGeom prst="rect">
              <a:avLst/>
            </a:prstGeom>
            <a:noFill/>
          </p:spPr>
          <p:txBody>
            <a:bodyPr wrap="square" lIns="0" tIns="0"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0" scaled="0"/>
                  </a:gradFill>
                  <a:effectLst/>
                  <a:uLnTx/>
                  <a:uFillTx/>
                  <a:latin typeface="Segoe UI Semibold"/>
                  <a:ea typeface="+mn-ea"/>
                  <a:cs typeface="+mn-cs"/>
                </a:rPr>
                <a:t>Github</a:t>
              </a:r>
              <a:endPar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AA140E9E-304A-12F4-FC28-E6AC21046E16}"/>
                </a:ext>
              </a:extLst>
            </p:cNvPr>
            <p:cNvSpPr txBox="1"/>
            <p:nvPr/>
          </p:nvSpPr>
          <p:spPr>
            <a:xfrm>
              <a:off x="7042733" y="1494786"/>
              <a:ext cx="1285179" cy="215444"/>
            </a:xfrm>
            <a:prstGeom prst="rect">
              <a:avLst/>
            </a:prstGeom>
            <a:noFill/>
          </p:spPr>
          <p:txBody>
            <a:bodyPr wrap="square" lIns="0" tIns="0"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mn-cs"/>
                </a:rPr>
                <a:t>Azure Dev Ops</a:t>
              </a:r>
            </a:p>
          </p:txBody>
        </p:sp>
        <p:pic>
          <p:nvPicPr>
            <p:cNvPr id="12" name="Graphic 11">
              <a:extLst>
                <a:ext uri="{FF2B5EF4-FFF2-40B4-BE49-F238E27FC236}">
                  <a16:creationId xmlns:a16="http://schemas.microsoft.com/office/drawing/2014/main" id="{D68605D2-6A11-63EC-9820-09BD3BF168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8086" y="1498388"/>
              <a:ext cx="208241" cy="208241"/>
            </a:xfrm>
            <a:prstGeom prst="rect">
              <a:avLst/>
            </a:prstGeom>
          </p:spPr>
        </p:pic>
        <p:sp>
          <p:nvSpPr>
            <p:cNvPr id="2" name="TextBox 1">
              <a:extLst>
                <a:ext uri="{FF2B5EF4-FFF2-40B4-BE49-F238E27FC236}">
                  <a16:creationId xmlns:a16="http://schemas.microsoft.com/office/drawing/2014/main" id="{B292C303-60A0-B5F4-43F2-86117B58A17E}"/>
                </a:ext>
              </a:extLst>
            </p:cNvPr>
            <p:cNvSpPr txBox="1"/>
            <p:nvPr/>
          </p:nvSpPr>
          <p:spPr>
            <a:xfrm>
              <a:off x="2905060" y="1494786"/>
              <a:ext cx="1211627" cy="215444"/>
            </a:xfrm>
            <a:prstGeom prst="rect">
              <a:avLst/>
            </a:prstGeom>
            <a:noFill/>
          </p:spPr>
          <p:txBody>
            <a:bodyPr wrap="square" lIns="0" tIns="0"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mn-cs"/>
                </a:rPr>
                <a:t>VS Code Web</a:t>
              </a:r>
            </a:p>
          </p:txBody>
        </p:sp>
        <p:pic>
          <p:nvPicPr>
            <p:cNvPr id="4" name="Picture 3" descr="Icon&#10;&#10;Description automatically generated">
              <a:extLst>
                <a:ext uri="{FF2B5EF4-FFF2-40B4-BE49-F238E27FC236}">
                  <a16:creationId xmlns:a16="http://schemas.microsoft.com/office/drawing/2014/main" id="{D1BD7842-ABE7-30D9-894D-1D0610DD16B6}"/>
                </a:ext>
              </a:extLst>
            </p:cNvPr>
            <p:cNvPicPr>
              <a:picLocks noChangeAspect="1"/>
            </p:cNvPicPr>
            <p:nvPr/>
          </p:nvPicPr>
          <p:blipFill>
            <a:blip r:embed="rId3"/>
            <a:stretch>
              <a:fillRect/>
            </a:stretch>
          </p:blipFill>
          <p:spPr>
            <a:xfrm>
              <a:off x="2542719" y="1489541"/>
              <a:ext cx="225934" cy="225934"/>
            </a:xfrm>
            <a:prstGeom prst="rect">
              <a:avLst/>
            </a:prstGeom>
          </p:spPr>
        </p:pic>
      </p:grpSp>
      <p:pic>
        <p:nvPicPr>
          <p:cNvPr id="22" name="Picture 21" descr="Visual Studio Code UI screenshot">
            <a:extLst>
              <a:ext uri="{FF2B5EF4-FFF2-40B4-BE49-F238E27FC236}">
                <a16:creationId xmlns:a16="http://schemas.microsoft.com/office/drawing/2014/main" id="{1A72BB6C-0AA6-7DE8-1254-71568BEF7794}"/>
              </a:ext>
            </a:extLst>
          </p:cNvPr>
          <p:cNvPicPr>
            <a:picLocks noChangeAspect="1"/>
          </p:cNvPicPr>
          <p:nvPr/>
        </p:nvPicPr>
        <p:blipFill>
          <a:blip r:embed="rId8"/>
          <a:srcRect/>
          <a:stretch/>
        </p:blipFill>
        <p:spPr>
          <a:xfrm>
            <a:off x="1062011" y="2377520"/>
            <a:ext cx="10067979" cy="5663237"/>
          </a:xfrm>
          <a:prstGeom prst="roundRect">
            <a:avLst>
              <a:gd name="adj" fmla="val 2019"/>
            </a:avLst>
          </a:prstGeom>
        </p:spPr>
      </p:pic>
      <p:sp>
        <p:nvSpPr>
          <p:cNvPr id="5" name="Rectangle 4">
            <a:extLst>
              <a:ext uri="{FF2B5EF4-FFF2-40B4-BE49-F238E27FC236}">
                <a16:creationId xmlns:a16="http://schemas.microsoft.com/office/drawing/2014/main" id="{319D1C69-595C-1816-4A2C-D13233807FF5}"/>
              </a:ext>
              <a:ext uri="{C183D7F6-B498-43B3-948B-1728B52AA6E4}">
                <adec:decorative xmlns:adec="http://schemas.microsoft.com/office/drawing/2017/decorative" val="1"/>
              </a:ext>
            </a:extLst>
          </p:cNvPr>
          <p:cNvSpPr/>
          <p:nvPr/>
        </p:nvSpPr>
        <p:spPr bwMode="auto">
          <a:xfrm>
            <a:off x="245097" y="4496587"/>
            <a:ext cx="11462993" cy="2361414"/>
          </a:xfrm>
          <a:prstGeom prst="rect">
            <a:avLst/>
          </a:prstGeom>
          <a:gradFill flip="none" rotWithShape="1">
            <a:gsLst>
              <a:gs pos="0">
                <a:schemeClr val="bg1"/>
              </a:gs>
              <a:gs pos="100000">
                <a:schemeClr val="bg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13117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16667E-7 -7.40741E-7 L 4.16667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nodeType="withEffect">
                                  <p:stCondLst>
                                    <p:cond delay="200"/>
                                  </p:stCondLst>
                                  <p:childTnLst>
                                    <p:animMotion origin="layout" path="M 4.16667E-7 -7.40741E-7 L 4.16667E-7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0"/>
                                  </p:stCondLst>
                                  <p:childTnLst>
                                    <p:animMotion origin="layout" path="M 4.16667E-7 -7.40741E-7 L 4.16667E-7 0.03542 " pathEditMode="relative" rAng="0" ptsTypes="AA">
                                      <p:cBhvr>
                                        <p:cTn id="1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95998" y="301348"/>
            <a:ext cx="11336039" cy="739343"/>
          </a:xfrm>
          <a:prstGeom prst="rect">
            <a:avLst/>
          </a:prstGeom>
        </p:spPr>
        <p:txBody>
          <a:bodyPr wrap="square" anchor="t">
            <a:noAutofit/>
          </a:bodyPr>
          <a:lstStyle/>
          <a:p>
            <a:r>
              <a:rPr lang="en-US" sz="3600" b="1" dirty="0"/>
              <a:t>Digital Transformation requires Engaging with your customers</a:t>
            </a:r>
          </a:p>
        </p:txBody>
      </p:sp>
      <p:graphicFrame>
        <p:nvGraphicFramePr>
          <p:cNvPr id="21" name="Text Placeholder 5">
            <a:extLst>
              <a:ext uri="{FF2B5EF4-FFF2-40B4-BE49-F238E27FC236}">
                <a16:creationId xmlns:a16="http://schemas.microsoft.com/office/drawing/2014/main" id="{56F58149-5449-45FF-89E9-CF0809EAB278}"/>
              </a:ext>
            </a:extLst>
          </p:cNvPr>
          <p:cNvGraphicFramePr/>
          <p:nvPr/>
        </p:nvGraphicFramePr>
        <p:xfrm>
          <a:off x="426424" y="2135536"/>
          <a:ext cx="11336039" cy="4288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816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dgm="http://schemas.openxmlformats.org/drawingml/2006/diagram"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81C2B1-1697-C731-1797-058E3B9D20ED}"/>
              </a:ext>
            </a:extLst>
          </p:cNvPr>
          <p:cNvSpPr txBox="1">
            <a:spLocks noGrp="1"/>
          </p:cNvSpPr>
          <p:nvPr>
            <p:ph type="title" idx="4294967295"/>
          </p:nvPr>
        </p:nvSpPr>
        <p:spPr>
          <a:xfrm>
            <a:off x="2886450" y="1865863"/>
            <a:ext cx="6419100" cy="1272143"/>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marL="0" marR="0" lvl="0" indent="0" algn="ctr" defTabSz="932742" rtl="0" eaLnBrk="1" fontAlgn="auto" latinLnBrk="0" hangingPunct="1">
              <a:lnSpc>
                <a:spcPts val="4600"/>
              </a:lnSpc>
              <a:spcBef>
                <a:spcPct val="0"/>
              </a:spcBef>
              <a:spcAft>
                <a:spcPts val="0"/>
              </a:spcAft>
              <a:buClrTx/>
              <a:buSzTx/>
              <a:buFontTx/>
              <a:buNone/>
              <a:tabLst/>
              <a:defRPr/>
            </a:pPr>
            <a:r>
              <a:rPr kumimoji="0" lang="en-US" sz="4000" b="0" i="0" u="none" strike="noStrike" kern="1200" cap="none" spc="0" normalizeH="0" baseline="0" noProof="0" dirty="0">
                <a:ln>
                  <a:noFill/>
                </a:ln>
                <a:gradFill flip="none" rotWithShape="1">
                  <a:gsLst>
                    <a:gs pos="100000">
                      <a:srgbClr val="CD98CF"/>
                    </a:gs>
                    <a:gs pos="0">
                      <a:srgbClr val="8DC8E8"/>
                    </a:gs>
                  </a:gsLst>
                  <a:lin ang="2700000" scaled="1"/>
                  <a:tileRect/>
                </a:gradFill>
                <a:effectLst/>
                <a:uLnTx/>
                <a:uFillTx/>
                <a:latin typeface="Segoe UI Semibold"/>
                <a:ea typeface="+mn-ea"/>
                <a:cs typeface="Segoe UI" panose="020B0502040204020203" pitchFamily="34" charset="0"/>
              </a:rPr>
              <a:t>What makes </a:t>
            </a:r>
            <a:br>
              <a:rPr kumimoji="0" lang="en-US" sz="4000" b="0" i="0" u="none" strike="noStrike" kern="1200" cap="none" spc="0" normalizeH="0" baseline="0" noProof="0" dirty="0">
                <a:ln>
                  <a:noFill/>
                </a:ln>
                <a:gradFill flip="none" rotWithShape="1">
                  <a:gsLst>
                    <a:gs pos="100000">
                      <a:srgbClr val="CD98CF"/>
                    </a:gs>
                    <a:gs pos="0">
                      <a:srgbClr val="8DC8E8"/>
                    </a:gs>
                  </a:gsLst>
                  <a:lin ang="2700000" scaled="1"/>
                  <a:tileRect/>
                </a:gradFill>
                <a:effectLst/>
                <a:uLnTx/>
                <a:uFillTx/>
                <a:latin typeface="Segoe UI Semibold"/>
                <a:ea typeface="+mn-ea"/>
                <a:cs typeface="Segoe UI" panose="020B0502040204020203" pitchFamily="34" charset="0"/>
              </a:rPr>
            </a:br>
            <a:r>
              <a:rPr kumimoji="0" lang="en-US" sz="4000" b="0" i="0" u="none" strike="noStrike" kern="1200" cap="none" spc="0" normalizeH="0" baseline="0" noProof="0" dirty="0">
                <a:ln>
                  <a:noFill/>
                </a:ln>
                <a:gradFill flip="none" rotWithShape="1">
                  <a:gsLst>
                    <a:gs pos="100000">
                      <a:srgbClr val="CD98CF"/>
                    </a:gs>
                    <a:gs pos="0">
                      <a:srgbClr val="8DC8E8"/>
                    </a:gs>
                  </a:gsLst>
                  <a:lin ang="2700000" scaled="1"/>
                  <a:tileRect/>
                </a:gradFill>
                <a:effectLst/>
                <a:uLnTx/>
                <a:uFillTx/>
                <a:latin typeface="Segoe UI Semibold"/>
                <a:ea typeface="+mn-ea"/>
                <a:cs typeface="Segoe UI" panose="020B0502040204020203" pitchFamily="34" charset="0"/>
              </a:rPr>
              <a:t>Power Pages compelling?</a:t>
            </a:r>
          </a:p>
        </p:txBody>
      </p:sp>
      <p:pic>
        <p:nvPicPr>
          <p:cNvPr id="2" name="Picture 4" descr="Power Pages icon">
            <a:extLst>
              <a:ext uri="{FF2B5EF4-FFF2-40B4-BE49-F238E27FC236}">
                <a16:creationId xmlns:a16="http://schemas.microsoft.com/office/drawing/2014/main" id="{92525A13-253B-D937-664C-5E033AEE8233}"/>
              </a:ext>
              <a:ext uri="{C183D7F6-B498-43B3-948B-1728B52AA6E4}">
                <adec:decorative xmlns:adec="http://schemas.microsoft.com/office/drawing/2017/decorative" val="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5549154" y="588369"/>
            <a:ext cx="1093692" cy="1093690"/>
          </a:xfrm>
          <a:prstGeom prst="rect">
            <a:avLst/>
          </a:prstGeom>
          <a:noFill/>
          <a:extLst>
            <a:ext uri="{909E8E84-426E-40DD-AFC4-6F175D3DCCD1}">
              <a14:hiddenFill xmlns:a14="http://schemas.microsoft.com/office/drawing/2010/main">
                <a:solidFill>
                  <a:srgbClr val="FFFFFF"/>
                </a:solidFill>
              </a14:hiddenFill>
            </a:ext>
          </a:extLst>
        </p:spPr>
      </p:pic>
      <p:sp>
        <p:nvSpPr>
          <p:cNvPr id="10" name="Graphic 6" descr="Touch icon">
            <a:extLst>
              <a:ext uri="{FF2B5EF4-FFF2-40B4-BE49-F238E27FC236}">
                <a16:creationId xmlns:a16="http://schemas.microsoft.com/office/drawing/2014/main" id="{ECAB3402-DF59-9DE9-4C41-9DF45750C164}"/>
              </a:ext>
            </a:extLst>
          </p:cNvPr>
          <p:cNvSpPr/>
          <p:nvPr/>
        </p:nvSpPr>
        <p:spPr>
          <a:xfrm>
            <a:off x="1710411" y="3812948"/>
            <a:ext cx="387939" cy="514442"/>
          </a:xfrm>
          <a:custGeom>
            <a:avLst/>
            <a:gdLst>
              <a:gd name="connsiteX0" fmla="*/ 417367 w 863650"/>
              <a:gd name="connsiteY0" fmla="*/ 216169 h 1145280"/>
              <a:gd name="connsiteX1" fmla="*/ 540881 w 863650"/>
              <a:gd name="connsiteY1" fmla="*/ 359824 h 1145280"/>
              <a:gd name="connsiteX2" fmla="*/ 541072 w 863650"/>
              <a:gd name="connsiteY2" fmla="*/ 371505 h 1145280"/>
              <a:gd name="connsiteX3" fmla="*/ 541072 w 863650"/>
              <a:gd name="connsiteY3" fmla="*/ 525081 h 1145280"/>
              <a:gd name="connsiteX4" fmla="*/ 718453 w 863650"/>
              <a:gd name="connsiteY4" fmla="*/ 551159 h 1145280"/>
              <a:gd name="connsiteX5" fmla="*/ 738971 w 863650"/>
              <a:gd name="connsiteY5" fmla="*/ 555482 h 1145280"/>
              <a:gd name="connsiteX6" fmla="*/ 860015 w 863650"/>
              <a:gd name="connsiteY6" fmla="*/ 753987 h 1145280"/>
              <a:gd name="connsiteX7" fmla="*/ 857476 w 863650"/>
              <a:gd name="connsiteY7" fmla="*/ 764431 h 1145280"/>
              <a:gd name="connsiteX8" fmla="*/ 781683 w 863650"/>
              <a:gd name="connsiteY8" fmla="*/ 1038834 h 1145280"/>
              <a:gd name="connsiteX9" fmla="*/ 701837 w 863650"/>
              <a:gd name="connsiteY9" fmla="*/ 1115369 h 1145280"/>
              <a:gd name="connsiteX10" fmla="*/ 692850 w 863650"/>
              <a:gd name="connsiteY10" fmla="*/ 1117049 h 1145280"/>
              <a:gd name="connsiteX11" fmla="*/ 503784 w 863650"/>
              <a:gd name="connsiteY11" fmla="*/ 1144177 h 1145280"/>
              <a:gd name="connsiteX12" fmla="*/ 391073 w 863650"/>
              <a:gd name="connsiteY12" fmla="*/ 1084140 h 1145280"/>
              <a:gd name="connsiteX13" fmla="*/ 387354 w 863650"/>
              <a:gd name="connsiteY13" fmla="*/ 1075486 h 1145280"/>
              <a:gd name="connsiteX14" fmla="*/ 373976 w 863650"/>
              <a:gd name="connsiteY14" fmla="*/ 1040175 h 1145280"/>
              <a:gd name="connsiteX15" fmla="*/ 301302 w 863650"/>
              <a:gd name="connsiteY15" fmla="*/ 936759 h 1145280"/>
              <a:gd name="connsiteX16" fmla="*/ 288791 w 863650"/>
              <a:gd name="connsiteY16" fmla="*/ 926710 h 1145280"/>
              <a:gd name="connsiteX17" fmla="*/ 190167 w 863650"/>
              <a:gd name="connsiteY17" fmla="*/ 852504 h 1145280"/>
              <a:gd name="connsiteX18" fmla="*/ 173750 w 863650"/>
              <a:gd name="connsiteY18" fmla="*/ 842313 h 1145280"/>
              <a:gd name="connsiteX19" fmla="*/ 164919 w 863650"/>
              <a:gd name="connsiteY19" fmla="*/ 838353 h 1145280"/>
              <a:gd name="connsiteX20" fmla="*/ 29342 w 863650"/>
              <a:gd name="connsiteY20" fmla="*/ 784753 h 1145280"/>
              <a:gd name="connsiteX21" fmla="*/ 108 w 863650"/>
              <a:gd name="connsiteY21" fmla="*/ 743987 h 1145280"/>
              <a:gd name="connsiteX22" fmla="*/ 87893 w 863650"/>
              <a:gd name="connsiteY22" fmla="*/ 638231 h 1145280"/>
              <a:gd name="connsiteX23" fmla="*/ 277276 w 863650"/>
              <a:gd name="connsiteY23" fmla="*/ 640911 h 1145280"/>
              <a:gd name="connsiteX24" fmla="*/ 294085 w 863650"/>
              <a:gd name="connsiteY24" fmla="*/ 645809 h 1145280"/>
              <a:gd name="connsiteX25" fmla="*/ 294085 w 863650"/>
              <a:gd name="connsiteY25" fmla="*/ 370941 h 1145280"/>
              <a:gd name="connsiteX26" fmla="*/ 417367 w 863650"/>
              <a:gd name="connsiteY26" fmla="*/ 216169 h 1145280"/>
              <a:gd name="connsiteX27" fmla="*/ 417367 w 863650"/>
              <a:gd name="connsiteY27" fmla="*/ 0 h 1145280"/>
              <a:gd name="connsiteX28" fmla="*/ 772554 w 863650"/>
              <a:gd name="connsiteY28" fmla="*/ 355181 h 1145280"/>
              <a:gd name="connsiteX29" fmla="*/ 744685 w 863650"/>
              <a:gd name="connsiteY29" fmla="*/ 493327 h 1145280"/>
              <a:gd name="connsiteX30" fmla="*/ 755413 w 863650"/>
              <a:gd name="connsiteY30" fmla="*/ 495946 h 1145280"/>
              <a:gd name="connsiteX31" fmla="*/ 727433 w 863650"/>
              <a:gd name="connsiteY31" fmla="*/ 490047 h 1145280"/>
              <a:gd name="connsiteX32" fmla="*/ 649157 w 863650"/>
              <a:gd name="connsiteY32" fmla="*/ 478571 h 1145280"/>
              <a:gd name="connsiteX33" fmla="*/ 679904 w 863650"/>
              <a:gd name="connsiteY33" fmla="*/ 355181 h 1145280"/>
              <a:gd name="connsiteX34" fmla="*/ 417367 w 863650"/>
              <a:gd name="connsiteY34" fmla="*/ 92649 h 1145280"/>
              <a:gd name="connsiteX35" fmla="*/ 154837 w 863650"/>
              <a:gd name="connsiteY35" fmla="*/ 355181 h 1145280"/>
              <a:gd name="connsiteX36" fmla="*/ 232335 w 863650"/>
              <a:gd name="connsiteY36" fmla="*/ 541424 h 1145280"/>
              <a:gd name="connsiteX37" fmla="*/ 232319 w 863650"/>
              <a:gd name="connsiteY37" fmla="*/ 567057 h 1145280"/>
              <a:gd name="connsiteX38" fmla="*/ 129059 w 863650"/>
              <a:gd name="connsiteY38" fmla="*/ 562610 h 1145280"/>
              <a:gd name="connsiteX39" fmla="*/ 62188 w 863650"/>
              <a:gd name="connsiteY39" fmla="*/ 355181 h 1145280"/>
              <a:gd name="connsiteX40" fmla="*/ 417367 w 863650"/>
              <a:gd name="connsiteY40" fmla="*/ 0 h 114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63650" h="1145280">
                <a:moveTo>
                  <a:pt x="417367" y="216169"/>
                </a:moveTo>
                <a:cubicBezTo>
                  <a:pt x="501276" y="216169"/>
                  <a:pt x="537972" y="271671"/>
                  <a:pt x="540881" y="359824"/>
                </a:cubicBezTo>
                <a:lnTo>
                  <a:pt x="541072" y="371505"/>
                </a:lnTo>
                <a:lnTo>
                  <a:pt x="541072" y="525081"/>
                </a:lnTo>
                <a:lnTo>
                  <a:pt x="718453" y="551159"/>
                </a:lnTo>
                <a:cubicBezTo>
                  <a:pt x="725370" y="552178"/>
                  <a:pt x="732226" y="553617"/>
                  <a:pt x="738971" y="555482"/>
                </a:cubicBezTo>
                <a:cubicBezTo>
                  <a:pt x="825913" y="579497"/>
                  <a:pt x="878316" y="666915"/>
                  <a:pt x="860015" y="753987"/>
                </a:cubicBezTo>
                <a:lnTo>
                  <a:pt x="857476" y="764431"/>
                </a:lnTo>
                <a:lnTo>
                  <a:pt x="781683" y="1038834"/>
                </a:lnTo>
                <a:cubicBezTo>
                  <a:pt x="771065" y="1077284"/>
                  <a:pt x="740237" y="1106505"/>
                  <a:pt x="701837" y="1115369"/>
                </a:cubicBezTo>
                <a:lnTo>
                  <a:pt x="692850" y="1117049"/>
                </a:lnTo>
                <a:lnTo>
                  <a:pt x="503784" y="1144177"/>
                </a:lnTo>
                <a:cubicBezTo>
                  <a:pt x="456811" y="1150921"/>
                  <a:pt x="411351" y="1126252"/>
                  <a:pt x="391073" y="1084140"/>
                </a:cubicBezTo>
                <a:lnTo>
                  <a:pt x="387354" y="1075486"/>
                </a:lnTo>
                <a:lnTo>
                  <a:pt x="373976" y="1040175"/>
                </a:lnTo>
                <a:cubicBezTo>
                  <a:pt x="358775" y="1000070"/>
                  <a:pt x="333754" y="964529"/>
                  <a:pt x="301302" y="936759"/>
                </a:cubicBezTo>
                <a:lnTo>
                  <a:pt x="288791" y="926710"/>
                </a:lnTo>
                <a:lnTo>
                  <a:pt x="190167" y="852504"/>
                </a:lnTo>
                <a:cubicBezTo>
                  <a:pt x="185005" y="848619"/>
                  <a:pt x="179510" y="845209"/>
                  <a:pt x="173750" y="842313"/>
                </a:cubicBezTo>
                <a:lnTo>
                  <a:pt x="164919" y="838353"/>
                </a:lnTo>
                <a:lnTo>
                  <a:pt x="29342" y="784753"/>
                </a:lnTo>
                <a:cubicBezTo>
                  <a:pt x="12446" y="778069"/>
                  <a:pt x="1015" y="762128"/>
                  <a:pt x="108" y="743987"/>
                </a:cubicBezTo>
                <a:cubicBezTo>
                  <a:pt x="-2123" y="699355"/>
                  <a:pt x="30344" y="667008"/>
                  <a:pt x="87893" y="638231"/>
                </a:cubicBezTo>
                <a:cubicBezTo>
                  <a:pt x="132317" y="616020"/>
                  <a:pt x="194595" y="617854"/>
                  <a:pt x="277276" y="640911"/>
                </a:cubicBezTo>
                <a:lnTo>
                  <a:pt x="294085" y="645809"/>
                </a:lnTo>
                <a:lnTo>
                  <a:pt x="294085" y="370941"/>
                </a:lnTo>
                <a:cubicBezTo>
                  <a:pt x="294085" y="275996"/>
                  <a:pt x="329807" y="216169"/>
                  <a:pt x="417367" y="216169"/>
                </a:cubicBezTo>
                <a:close/>
                <a:moveTo>
                  <a:pt x="417367" y="0"/>
                </a:moveTo>
                <a:cubicBezTo>
                  <a:pt x="613530" y="0"/>
                  <a:pt x="772554" y="159020"/>
                  <a:pt x="772554" y="355181"/>
                </a:cubicBezTo>
                <a:cubicBezTo>
                  <a:pt x="772554" y="404180"/>
                  <a:pt x="762628" y="450862"/>
                  <a:pt x="744685" y="493327"/>
                </a:cubicBezTo>
                <a:lnTo>
                  <a:pt x="755413" y="495946"/>
                </a:lnTo>
                <a:cubicBezTo>
                  <a:pt x="746216" y="493407"/>
                  <a:pt x="736871" y="491437"/>
                  <a:pt x="727433" y="490047"/>
                </a:cubicBezTo>
                <a:lnTo>
                  <a:pt x="649157" y="478571"/>
                </a:lnTo>
                <a:cubicBezTo>
                  <a:pt x="668780" y="441786"/>
                  <a:pt x="679904" y="399783"/>
                  <a:pt x="679904" y="355181"/>
                </a:cubicBezTo>
                <a:cubicBezTo>
                  <a:pt x="679904" y="210189"/>
                  <a:pt x="562363" y="92649"/>
                  <a:pt x="417367" y="92649"/>
                </a:cubicBezTo>
                <a:cubicBezTo>
                  <a:pt x="272377" y="92649"/>
                  <a:pt x="154837" y="210189"/>
                  <a:pt x="154837" y="355181"/>
                </a:cubicBezTo>
                <a:cubicBezTo>
                  <a:pt x="154837" y="427985"/>
                  <a:pt x="184472" y="493864"/>
                  <a:pt x="232335" y="541424"/>
                </a:cubicBezTo>
                <a:lnTo>
                  <a:pt x="232319" y="567057"/>
                </a:lnTo>
                <a:cubicBezTo>
                  <a:pt x="194418" y="560356"/>
                  <a:pt x="160167" y="558688"/>
                  <a:pt x="129059" y="562610"/>
                </a:cubicBezTo>
                <a:cubicBezTo>
                  <a:pt x="86974" y="504278"/>
                  <a:pt x="62188" y="432626"/>
                  <a:pt x="62188" y="355181"/>
                </a:cubicBezTo>
                <a:cubicBezTo>
                  <a:pt x="62188" y="159020"/>
                  <a:pt x="221208" y="0"/>
                  <a:pt x="417367" y="0"/>
                </a:cubicBezTo>
                <a:close/>
              </a:path>
            </a:pathLst>
          </a:custGeom>
          <a:gradFill>
            <a:gsLst>
              <a:gs pos="0">
                <a:srgbClr val="8DC8E8"/>
              </a:gs>
              <a:gs pos="100000">
                <a:srgbClr val="CD98CF"/>
              </a:gs>
            </a:gsLst>
            <a:lin ang="2700000" scaled="1"/>
          </a:gradFill>
          <a:ln w="6151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9A99EB1F-6699-A789-419B-F7DF636D0553}"/>
              </a:ext>
            </a:extLst>
          </p:cNvPr>
          <p:cNvSpPr/>
          <p:nvPr/>
        </p:nvSpPr>
        <p:spPr>
          <a:xfrm>
            <a:off x="820083" y="4490107"/>
            <a:ext cx="2168594" cy="1597575"/>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502040204020203" pitchFamily="34" charset="0"/>
                <a:ea typeface="+mn-ea"/>
                <a:cs typeface="Segoe UI Semibold" panose="020B0502040204020203" pitchFamily="34" charset="0"/>
              </a:rPr>
              <a:t>Digital first </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502040204020203" pitchFamily="34" charset="0"/>
                <a:ea typeface="+mn-ea"/>
                <a:cs typeface="Segoe UI Semibold"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502040204020203" pitchFamily="34" charset="0"/>
                <a:ea typeface="+mn-ea"/>
                <a:cs typeface="Segoe UI Semibold" panose="020B0502040204020203" pitchFamily="34" charset="0"/>
              </a:rPr>
              <a:t>low-code experiences</a:t>
            </a:r>
            <a:endParaRPr kumimoji="0" lang="en-US" sz="1800" b="0" i="0" u="none" strike="noStrike" kern="1200" cap="none" spc="0" normalizeH="0" baseline="30000" noProof="0" dirty="0">
              <a:ln>
                <a:noFill/>
              </a:ln>
              <a:gradFill>
                <a:gsLst>
                  <a:gs pos="0">
                    <a:srgbClr val="FFFFFF"/>
                  </a:gs>
                  <a:gs pos="100000">
                    <a:srgbClr val="FFFFFF"/>
                  </a:gs>
                </a:gsLst>
                <a:lin ang="5400000" scaled="1"/>
              </a:gradFill>
              <a:effectLst/>
              <a:uLnTx/>
              <a:uFillTx/>
              <a:latin typeface="Segoe UI Semibold" panose="020B0502040204020203" pitchFamily="34" charset="0"/>
              <a:ea typeface="+mn-ea"/>
              <a:cs typeface="Segoe UI Semibold" panose="020B0502040204020203" pitchFamily="34" charset="0"/>
            </a:endParaRPr>
          </a:p>
        </p:txBody>
      </p:sp>
      <p:sp>
        <p:nvSpPr>
          <p:cNvPr id="9" name="Graphic 4" descr="Code icon">
            <a:extLst>
              <a:ext uri="{FF2B5EF4-FFF2-40B4-BE49-F238E27FC236}">
                <a16:creationId xmlns:a16="http://schemas.microsoft.com/office/drawing/2014/main" id="{C56EB337-BCCD-8B07-6ACB-42B8D07E605D}"/>
              </a:ext>
            </a:extLst>
          </p:cNvPr>
          <p:cNvSpPr/>
          <p:nvPr/>
        </p:nvSpPr>
        <p:spPr>
          <a:xfrm>
            <a:off x="4487488" y="3904776"/>
            <a:ext cx="422613" cy="422613"/>
          </a:xfrm>
          <a:custGeom>
            <a:avLst/>
            <a:gdLst>
              <a:gd name="connsiteX0" fmla="*/ 0 w 988260"/>
              <a:gd name="connsiteY0" fmla="*/ 494130 h 988260"/>
              <a:gd name="connsiteX1" fmla="*/ 494130 w 988260"/>
              <a:gd name="connsiteY1" fmla="*/ 0 h 988260"/>
              <a:gd name="connsiteX2" fmla="*/ 988260 w 988260"/>
              <a:gd name="connsiteY2" fmla="*/ 494130 h 988260"/>
              <a:gd name="connsiteX3" fmla="*/ 494130 w 988260"/>
              <a:gd name="connsiteY3" fmla="*/ 988260 h 988260"/>
              <a:gd name="connsiteX4" fmla="*/ 0 w 988260"/>
              <a:gd name="connsiteY4" fmla="*/ 494130 h 988260"/>
              <a:gd name="connsiteX5" fmla="*/ 615075 w 988260"/>
              <a:gd name="connsiteY5" fmla="*/ 259444 h 988260"/>
              <a:gd name="connsiteX6" fmla="*/ 599157 w 988260"/>
              <a:gd name="connsiteY6" fmla="*/ 218771 h 988260"/>
              <a:gd name="connsiteX7" fmla="*/ 558484 w 988260"/>
              <a:gd name="connsiteY7" fmla="*/ 234686 h 988260"/>
              <a:gd name="connsiteX8" fmla="*/ 342304 w 988260"/>
              <a:gd name="connsiteY8" fmla="*/ 728817 h 988260"/>
              <a:gd name="connsiteX9" fmla="*/ 358219 w 988260"/>
              <a:gd name="connsiteY9" fmla="*/ 769490 h 988260"/>
              <a:gd name="connsiteX10" fmla="*/ 398891 w 988260"/>
              <a:gd name="connsiteY10" fmla="*/ 753573 h 988260"/>
              <a:gd name="connsiteX11" fmla="*/ 615075 w 988260"/>
              <a:gd name="connsiteY11" fmla="*/ 259444 h 988260"/>
              <a:gd name="connsiteX12" fmla="*/ 299786 w 988260"/>
              <a:gd name="connsiteY12" fmla="*/ 348760 h 988260"/>
              <a:gd name="connsiteX13" fmla="*/ 256111 w 988260"/>
              <a:gd name="connsiteY13" fmla="*/ 348760 h 988260"/>
              <a:gd name="connsiteX14" fmla="*/ 132578 w 988260"/>
              <a:gd name="connsiteY14" fmla="*/ 472293 h 988260"/>
              <a:gd name="connsiteX15" fmla="*/ 132578 w 988260"/>
              <a:gd name="connsiteY15" fmla="*/ 515971 h 988260"/>
              <a:gd name="connsiteX16" fmla="*/ 256111 w 988260"/>
              <a:gd name="connsiteY16" fmla="*/ 639503 h 988260"/>
              <a:gd name="connsiteX17" fmla="*/ 299786 w 988260"/>
              <a:gd name="connsiteY17" fmla="*/ 639503 h 988260"/>
              <a:gd name="connsiteX18" fmla="*/ 299786 w 988260"/>
              <a:gd name="connsiteY18" fmla="*/ 595822 h 988260"/>
              <a:gd name="connsiteX19" fmla="*/ 198091 w 988260"/>
              <a:gd name="connsiteY19" fmla="*/ 494130 h 988260"/>
              <a:gd name="connsiteX20" fmla="*/ 299786 w 988260"/>
              <a:gd name="connsiteY20" fmla="*/ 392435 h 988260"/>
              <a:gd name="connsiteX21" fmla="*/ 299786 w 988260"/>
              <a:gd name="connsiteY21" fmla="*/ 348760 h 988260"/>
              <a:gd name="connsiteX22" fmla="*/ 688471 w 988260"/>
              <a:gd name="connsiteY22" fmla="*/ 392435 h 988260"/>
              <a:gd name="connsiteX23" fmla="*/ 790169 w 988260"/>
              <a:gd name="connsiteY23" fmla="*/ 494130 h 988260"/>
              <a:gd name="connsiteX24" fmla="*/ 688471 w 988260"/>
              <a:gd name="connsiteY24" fmla="*/ 595822 h 988260"/>
              <a:gd name="connsiteX25" fmla="*/ 688471 w 988260"/>
              <a:gd name="connsiteY25" fmla="*/ 639503 h 988260"/>
              <a:gd name="connsiteX26" fmla="*/ 732152 w 988260"/>
              <a:gd name="connsiteY26" fmla="*/ 639503 h 988260"/>
              <a:gd name="connsiteX27" fmla="*/ 855685 w 988260"/>
              <a:gd name="connsiteY27" fmla="*/ 515971 h 988260"/>
              <a:gd name="connsiteX28" fmla="*/ 855685 w 988260"/>
              <a:gd name="connsiteY28" fmla="*/ 472293 h 988260"/>
              <a:gd name="connsiteX29" fmla="*/ 732152 w 988260"/>
              <a:gd name="connsiteY29" fmla="*/ 348760 h 988260"/>
              <a:gd name="connsiteX30" fmla="*/ 688471 w 988260"/>
              <a:gd name="connsiteY30" fmla="*/ 348760 h 988260"/>
              <a:gd name="connsiteX31" fmla="*/ 688471 w 988260"/>
              <a:gd name="connsiteY31" fmla="*/ 392435 h 98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88260" h="988260">
                <a:moveTo>
                  <a:pt x="0" y="494130"/>
                </a:moveTo>
                <a:cubicBezTo>
                  <a:pt x="0" y="221229"/>
                  <a:pt x="221229" y="0"/>
                  <a:pt x="494130" y="0"/>
                </a:cubicBezTo>
                <a:cubicBezTo>
                  <a:pt x="767032" y="0"/>
                  <a:pt x="988260" y="221229"/>
                  <a:pt x="988260" y="494130"/>
                </a:cubicBezTo>
                <a:cubicBezTo>
                  <a:pt x="988260" y="767032"/>
                  <a:pt x="767032" y="988260"/>
                  <a:pt x="494130" y="988260"/>
                </a:cubicBezTo>
                <a:cubicBezTo>
                  <a:pt x="221229" y="988260"/>
                  <a:pt x="0" y="767032"/>
                  <a:pt x="0" y="494130"/>
                </a:cubicBezTo>
                <a:close/>
                <a:moveTo>
                  <a:pt x="615075" y="259444"/>
                </a:moveTo>
                <a:cubicBezTo>
                  <a:pt x="621912" y="243817"/>
                  <a:pt x="614784" y="225607"/>
                  <a:pt x="599157" y="218771"/>
                </a:cubicBezTo>
                <a:cubicBezTo>
                  <a:pt x="583531" y="211935"/>
                  <a:pt x="565322" y="219060"/>
                  <a:pt x="558484" y="234686"/>
                </a:cubicBezTo>
                <a:lnTo>
                  <a:pt x="342304" y="728817"/>
                </a:lnTo>
                <a:cubicBezTo>
                  <a:pt x="335467" y="744444"/>
                  <a:pt x="342593" y="762653"/>
                  <a:pt x="358219" y="769490"/>
                </a:cubicBezTo>
                <a:cubicBezTo>
                  <a:pt x="373845" y="776328"/>
                  <a:pt x="392055" y="769200"/>
                  <a:pt x="398891" y="753573"/>
                </a:cubicBezTo>
                <a:lnTo>
                  <a:pt x="615075" y="259444"/>
                </a:lnTo>
                <a:close/>
                <a:moveTo>
                  <a:pt x="299786" y="348760"/>
                </a:moveTo>
                <a:cubicBezTo>
                  <a:pt x="287725" y="336699"/>
                  <a:pt x="268171" y="336699"/>
                  <a:pt x="256111" y="348760"/>
                </a:cubicBezTo>
                <a:lnTo>
                  <a:pt x="132578" y="472293"/>
                </a:lnTo>
                <a:cubicBezTo>
                  <a:pt x="120517" y="484353"/>
                  <a:pt x="120517" y="503908"/>
                  <a:pt x="132578" y="515971"/>
                </a:cubicBezTo>
                <a:lnTo>
                  <a:pt x="256111" y="639503"/>
                </a:lnTo>
                <a:cubicBezTo>
                  <a:pt x="268171" y="651560"/>
                  <a:pt x="287725" y="651560"/>
                  <a:pt x="299786" y="639503"/>
                </a:cubicBezTo>
                <a:cubicBezTo>
                  <a:pt x="311847" y="627440"/>
                  <a:pt x="311847" y="607885"/>
                  <a:pt x="299786" y="595822"/>
                </a:cubicBezTo>
                <a:lnTo>
                  <a:pt x="198091" y="494130"/>
                </a:lnTo>
                <a:lnTo>
                  <a:pt x="299786" y="392435"/>
                </a:lnTo>
                <a:cubicBezTo>
                  <a:pt x="311847" y="380374"/>
                  <a:pt x="311847" y="360821"/>
                  <a:pt x="299786" y="348760"/>
                </a:cubicBezTo>
                <a:close/>
                <a:moveTo>
                  <a:pt x="688471" y="392435"/>
                </a:moveTo>
                <a:lnTo>
                  <a:pt x="790169" y="494130"/>
                </a:lnTo>
                <a:lnTo>
                  <a:pt x="688471" y="595822"/>
                </a:lnTo>
                <a:cubicBezTo>
                  <a:pt x="676415" y="607885"/>
                  <a:pt x="676415" y="627440"/>
                  <a:pt x="688471" y="639503"/>
                </a:cubicBezTo>
                <a:cubicBezTo>
                  <a:pt x="700534" y="651560"/>
                  <a:pt x="720090" y="651560"/>
                  <a:pt x="732152" y="639503"/>
                </a:cubicBezTo>
                <a:lnTo>
                  <a:pt x="855685" y="515971"/>
                </a:lnTo>
                <a:cubicBezTo>
                  <a:pt x="867742" y="503908"/>
                  <a:pt x="867742" y="484353"/>
                  <a:pt x="855685" y="472293"/>
                </a:cubicBezTo>
                <a:lnTo>
                  <a:pt x="732152" y="348760"/>
                </a:lnTo>
                <a:cubicBezTo>
                  <a:pt x="720090" y="336699"/>
                  <a:pt x="700534" y="336699"/>
                  <a:pt x="688471" y="348760"/>
                </a:cubicBezTo>
                <a:cubicBezTo>
                  <a:pt x="676415" y="360821"/>
                  <a:pt x="676415" y="380374"/>
                  <a:pt x="688471" y="392435"/>
                </a:cubicBezTo>
                <a:close/>
              </a:path>
            </a:pathLst>
          </a:custGeom>
          <a:gradFill>
            <a:gsLst>
              <a:gs pos="0">
                <a:srgbClr val="8DC8E8"/>
              </a:gs>
              <a:gs pos="100000">
                <a:srgbClr val="CD98CF"/>
              </a:gs>
            </a:gsLst>
            <a:lin ang="2700000" scaled="1"/>
          </a:gradFill>
          <a:ln w="6143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CB20830-B796-0F74-B4A6-89A997DCAF3C}"/>
              </a:ext>
            </a:extLst>
          </p:cNvPr>
          <p:cNvSpPr/>
          <p:nvPr/>
        </p:nvSpPr>
        <p:spPr>
          <a:xfrm>
            <a:off x="3446545" y="4490107"/>
            <a:ext cx="2504498" cy="1597575"/>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502040204020203" pitchFamily="34" charset="0"/>
                <a:ea typeface="+mn-ea"/>
                <a:cs typeface="Segoe UI Semibold" panose="020B0502040204020203" pitchFamily="34" charset="0"/>
              </a:rPr>
              <a:t>Best in class </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502040204020203" pitchFamily="34" charset="0"/>
                <a:ea typeface="+mn-ea"/>
                <a:cs typeface="Segoe UI Semibold"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502040204020203" pitchFamily="34" charset="0"/>
                <a:ea typeface="+mn-ea"/>
                <a:cs typeface="Segoe UI Semibold" panose="020B0502040204020203" pitchFamily="34" charset="0"/>
              </a:rPr>
              <a:t>pro-dev tooling </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502040204020203" pitchFamily="34" charset="0"/>
                <a:ea typeface="+mn-ea"/>
                <a:cs typeface="Segoe UI Semibold"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502040204020203" pitchFamily="34" charset="0"/>
                <a:ea typeface="+mn-ea"/>
                <a:cs typeface="Segoe UI Semibold" panose="020B0502040204020203" pitchFamily="34" charset="0"/>
              </a:rPr>
              <a:t>to extend and customize </a:t>
            </a:r>
          </a:p>
        </p:txBody>
      </p:sp>
      <p:sp>
        <p:nvSpPr>
          <p:cNvPr id="11" name="Graphic 11" descr="Security icon">
            <a:extLst>
              <a:ext uri="{FF2B5EF4-FFF2-40B4-BE49-F238E27FC236}">
                <a16:creationId xmlns:a16="http://schemas.microsoft.com/office/drawing/2014/main" id="{0E90BDBF-8AED-C1E1-447A-067AA7EEAB33}"/>
              </a:ext>
            </a:extLst>
          </p:cNvPr>
          <p:cNvSpPr/>
          <p:nvPr/>
        </p:nvSpPr>
        <p:spPr>
          <a:xfrm>
            <a:off x="7233523" y="3855436"/>
            <a:ext cx="407548" cy="407585"/>
          </a:xfrm>
          <a:custGeom>
            <a:avLst/>
            <a:gdLst>
              <a:gd name="connsiteX0" fmla="*/ 639233 w 1598083"/>
              <a:gd name="connsiteY0" fmla="*/ 0 h 1598227"/>
              <a:gd name="connsiteX1" fmla="*/ 958850 w 1598083"/>
              <a:gd name="connsiteY1" fmla="*/ 319617 h 1598227"/>
              <a:gd name="connsiteX2" fmla="*/ 958850 w 1598083"/>
              <a:gd name="connsiteY2" fmla="*/ 479425 h 1598227"/>
              <a:gd name="connsiteX3" fmla="*/ 1158610 w 1598083"/>
              <a:gd name="connsiteY3" fmla="*/ 479425 h 1598227"/>
              <a:gd name="connsiteX4" fmla="*/ 1278467 w 1598083"/>
              <a:gd name="connsiteY4" fmla="*/ 599281 h 1598227"/>
              <a:gd name="connsiteX5" fmla="*/ 1278499 w 1598083"/>
              <a:gd name="connsiteY5" fmla="*/ 719138 h 1598227"/>
              <a:gd name="connsiteX6" fmla="*/ 1206857 w 1598083"/>
              <a:gd name="connsiteY6" fmla="*/ 745394 h 1598227"/>
              <a:gd name="connsiteX7" fmla="*/ 1198291 w 1598083"/>
              <a:gd name="connsiteY7" fmla="*/ 753440 h 1598227"/>
              <a:gd name="connsiteX8" fmla="*/ 990812 w 1598083"/>
              <a:gd name="connsiteY8" fmla="*/ 852314 h 1598227"/>
              <a:gd name="connsiteX9" fmla="*/ 878946 w 1598083"/>
              <a:gd name="connsiteY9" fmla="*/ 965506 h 1598227"/>
              <a:gd name="connsiteX10" fmla="*/ 878946 w 1598083"/>
              <a:gd name="connsiteY10" fmla="*/ 1165354 h 1598227"/>
              <a:gd name="connsiteX11" fmla="*/ 1093113 w 1598083"/>
              <a:gd name="connsiteY11" fmla="*/ 1598227 h 1598227"/>
              <a:gd name="connsiteX12" fmla="*/ 119856 w 1598083"/>
              <a:gd name="connsiteY12" fmla="*/ 1598083 h 1598227"/>
              <a:gd name="connsiteX13" fmla="*/ 0 w 1598083"/>
              <a:gd name="connsiteY13" fmla="*/ 1478227 h 1598227"/>
              <a:gd name="connsiteX14" fmla="*/ 0 w 1598083"/>
              <a:gd name="connsiteY14" fmla="*/ 599281 h 1598227"/>
              <a:gd name="connsiteX15" fmla="*/ 119856 w 1598083"/>
              <a:gd name="connsiteY15" fmla="*/ 479425 h 1598227"/>
              <a:gd name="connsiteX16" fmla="*/ 319617 w 1598083"/>
              <a:gd name="connsiteY16" fmla="*/ 479425 h 1598227"/>
              <a:gd name="connsiteX17" fmla="*/ 319617 w 1598083"/>
              <a:gd name="connsiteY17" fmla="*/ 319617 h 1598227"/>
              <a:gd name="connsiteX18" fmla="*/ 639233 w 1598083"/>
              <a:gd name="connsiteY18" fmla="*/ 0 h 1598227"/>
              <a:gd name="connsiteX19" fmla="*/ 1301136 w 1598083"/>
              <a:gd name="connsiteY19" fmla="*/ 808814 h 1598227"/>
              <a:gd name="connsiteX20" fmla="*/ 1566122 w 1598083"/>
              <a:gd name="connsiteY20" fmla="*/ 932218 h 1598227"/>
              <a:gd name="connsiteX21" fmla="*/ 1597436 w 1598083"/>
              <a:gd name="connsiteY21" fmla="*/ 958802 h 1598227"/>
              <a:gd name="connsiteX22" fmla="*/ 1598083 w 1598083"/>
              <a:gd name="connsiteY22" fmla="*/ 965506 h 1598227"/>
              <a:gd name="connsiteX23" fmla="*/ 1598083 w 1598083"/>
              <a:gd name="connsiteY23" fmla="*/ 1165354 h 1598227"/>
              <a:gd name="connsiteX24" fmla="*/ 1288575 w 1598083"/>
              <a:gd name="connsiteY24" fmla="*/ 1596373 h 1598227"/>
              <a:gd name="connsiteX25" fmla="*/ 1268359 w 1598083"/>
              <a:gd name="connsiteY25" fmla="*/ 1596373 h 1598227"/>
              <a:gd name="connsiteX26" fmla="*/ 959202 w 1598083"/>
              <a:gd name="connsiteY26" fmla="*/ 1186553 h 1598227"/>
              <a:gd name="connsiteX27" fmla="*/ 958850 w 1598083"/>
              <a:gd name="connsiteY27" fmla="*/ 1165354 h 1598227"/>
              <a:gd name="connsiteX28" fmla="*/ 958850 w 1598083"/>
              <a:gd name="connsiteY28" fmla="*/ 965506 h 1598227"/>
              <a:gd name="connsiteX29" fmla="*/ 990812 w 1598083"/>
              <a:gd name="connsiteY29" fmla="*/ 932218 h 1598227"/>
              <a:gd name="connsiteX30" fmla="*/ 1255918 w 1598083"/>
              <a:gd name="connsiteY30" fmla="*/ 808790 h 1598227"/>
              <a:gd name="connsiteX31" fmla="*/ 1301136 w 1598083"/>
              <a:gd name="connsiteY31" fmla="*/ 808814 h 1598227"/>
              <a:gd name="connsiteX32" fmla="*/ 639241 w 1598083"/>
              <a:gd name="connsiteY32" fmla="*/ 918898 h 1598227"/>
              <a:gd name="connsiteX33" fmla="*/ 519387 w 1598083"/>
              <a:gd name="connsiteY33" fmla="*/ 1038754 h 1598227"/>
              <a:gd name="connsiteX34" fmla="*/ 639241 w 1598083"/>
              <a:gd name="connsiteY34" fmla="*/ 1158610 h 1598227"/>
              <a:gd name="connsiteX35" fmla="*/ 759098 w 1598083"/>
              <a:gd name="connsiteY35" fmla="*/ 1038754 h 1598227"/>
              <a:gd name="connsiteX36" fmla="*/ 639241 w 1598083"/>
              <a:gd name="connsiteY36" fmla="*/ 918898 h 1598227"/>
              <a:gd name="connsiteX37" fmla="*/ 639233 w 1598083"/>
              <a:gd name="connsiteY37" fmla="*/ 159808 h 1598227"/>
              <a:gd name="connsiteX38" fmla="*/ 479425 w 1598083"/>
              <a:gd name="connsiteY38" fmla="*/ 319617 h 1598227"/>
              <a:gd name="connsiteX39" fmla="*/ 479425 w 1598083"/>
              <a:gd name="connsiteY39" fmla="*/ 479425 h 1598227"/>
              <a:gd name="connsiteX40" fmla="*/ 799042 w 1598083"/>
              <a:gd name="connsiteY40" fmla="*/ 479425 h 1598227"/>
              <a:gd name="connsiteX41" fmla="*/ 799042 w 1598083"/>
              <a:gd name="connsiteY41" fmla="*/ 319617 h 1598227"/>
              <a:gd name="connsiteX42" fmla="*/ 639233 w 1598083"/>
              <a:gd name="connsiteY42" fmla="*/ 159808 h 1598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98083" h="1598227">
                <a:moveTo>
                  <a:pt x="639233" y="0"/>
                </a:moveTo>
                <a:cubicBezTo>
                  <a:pt x="815750" y="0"/>
                  <a:pt x="958850" y="143097"/>
                  <a:pt x="958850" y="319617"/>
                </a:cubicBezTo>
                <a:lnTo>
                  <a:pt x="958850" y="479425"/>
                </a:lnTo>
                <a:lnTo>
                  <a:pt x="1158610" y="479425"/>
                </a:lnTo>
                <a:cubicBezTo>
                  <a:pt x="1224803" y="479425"/>
                  <a:pt x="1278467" y="533086"/>
                  <a:pt x="1278467" y="599281"/>
                </a:cubicBezTo>
                <a:lnTo>
                  <a:pt x="1278499" y="719138"/>
                </a:lnTo>
                <a:cubicBezTo>
                  <a:pt x="1253017" y="719138"/>
                  <a:pt x="1227536" y="727895"/>
                  <a:pt x="1206857" y="745394"/>
                </a:cubicBezTo>
                <a:lnTo>
                  <a:pt x="1198291" y="753440"/>
                </a:lnTo>
                <a:cubicBezTo>
                  <a:pt x="1133449" y="820951"/>
                  <a:pt x="1066002" y="852314"/>
                  <a:pt x="990812" y="852314"/>
                </a:cubicBezTo>
                <a:cubicBezTo>
                  <a:pt x="928287" y="852314"/>
                  <a:pt x="878946" y="903708"/>
                  <a:pt x="878946" y="965506"/>
                </a:cubicBezTo>
                <a:lnTo>
                  <a:pt x="878946" y="1165354"/>
                </a:lnTo>
                <a:cubicBezTo>
                  <a:pt x="878946" y="1355047"/>
                  <a:pt x="952737" y="1502518"/>
                  <a:pt x="1093113" y="1598227"/>
                </a:cubicBezTo>
                <a:lnTo>
                  <a:pt x="119856" y="1598083"/>
                </a:lnTo>
                <a:cubicBezTo>
                  <a:pt x="53661" y="1598083"/>
                  <a:pt x="0" y="1544420"/>
                  <a:pt x="0" y="1478227"/>
                </a:cubicBezTo>
                <a:lnTo>
                  <a:pt x="0" y="599281"/>
                </a:lnTo>
                <a:cubicBezTo>
                  <a:pt x="0" y="533086"/>
                  <a:pt x="53661" y="479425"/>
                  <a:pt x="119856" y="479425"/>
                </a:cubicBezTo>
                <a:lnTo>
                  <a:pt x="319617" y="479425"/>
                </a:lnTo>
                <a:lnTo>
                  <a:pt x="319617" y="319617"/>
                </a:lnTo>
                <a:cubicBezTo>
                  <a:pt x="319617" y="143097"/>
                  <a:pt x="462714" y="0"/>
                  <a:pt x="639233" y="0"/>
                </a:cubicBezTo>
                <a:close/>
                <a:moveTo>
                  <a:pt x="1301136" y="808814"/>
                </a:moveTo>
                <a:cubicBezTo>
                  <a:pt x="1380409" y="891539"/>
                  <a:pt x="1468247" y="932218"/>
                  <a:pt x="1566122" y="932218"/>
                </a:cubicBezTo>
                <a:cubicBezTo>
                  <a:pt x="1581567" y="932218"/>
                  <a:pt x="1594456" y="943628"/>
                  <a:pt x="1597436" y="958802"/>
                </a:cubicBezTo>
                <a:lnTo>
                  <a:pt x="1598083" y="965506"/>
                </a:lnTo>
                <a:lnTo>
                  <a:pt x="1598083" y="1165354"/>
                </a:lnTo>
                <a:cubicBezTo>
                  <a:pt x="1598083" y="1379649"/>
                  <a:pt x="1493169" y="1525339"/>
                  <a:pt x="1288575" y="1596373"/>
                </a:cubicBezTo>
                <a:cubicBezTo>
                  <a:pt x="1282014" y="1598651"/>
                  <a:pt x="1274919" y="1598651"/>
                  <a:pt x="1268359" y="1596373"/>
                </a:cubicBezTo>
                <a:cubicBezTo>
                  <a:pt x="1070588" y="1527704"/>
                  <a:pt x="965953" y="1389278"/>
                  <a:pt x="959202" y="1186553"/>
                </a:cubicBezTo>
                <a:lnTo>
                  <a:pt x="958850" y="1165354"/>
                </a:lnTo>
                <a:lnTo>
                  <a:pt x="958850" y="965506"/>
                </a:lnTo>
                <a:cubicBezTo>
                  <a:pt x="958850" y="947120"/>
                  <a:pt x="973161" y="932218"/>
                  <a:pt x="990812" y="932218"/>
                </a:cubicBezTo>
                <a:cubicBezTo>
                  <a:pt x="1088566" y="932218"/>
                  <a:pt x="1176453" y="891531"/>
                  <a:pt x="1255918" y="808790"/>
                </a:cubicBezTo>
                <a:cubicBezTo>
                  <a:pt x="1268407" y="795782"/>
                  <a:pt x="1288662" y="795798"/>
                  <a:pt x="1301136" y="808814"/>
                </a:cubicBezTo>
                <a:close/>
                <a:moveTo>
                  <a:pt x="639241" y="918898"/>
                </a:moveTo>
                <a:cubicBezTo>
                  <a:pt x="573049" y="918898"/>
                  <a:pt x="519387" y="972562"/>
                  <a:pt x="519387" y="1038754"/>
                </a:cubicBezTo>
                <a:cubicBezTo>
                  <a:pt x="519387" y="1104947"/>
                  <a:pt x="573049" y="1158610"/>
                  <a:pt x="639241" y="1158610"/>
                </a:cubicBezTo>
                <a:cubicBezTo>
                  <a:pt x="705442" y="1158610"/>
                  <a:pt x="759098" y="1104947"/>
                  <a:pt x="759098" y="1038754"/>
                </a:cubicBezTo>
                <a:cubicBezTo>
                  <a:pt x="759098" y="972562"/>
                  <a:pt x="705442" y="918898"/>
                  <a:pt x="639241" y="918898"/>
                </a:cubicBezTo>
                <a:close/>
                <a:moveTo>
                  <a:pt x="639233" y="159808"/>
                </a:moveTo>
                <a:cubicBezTo>
                  <a:pt x="550974" y="159808"/>
                  <a:pt x="479425" y="231357"/>
                  <a:pt x="479425" y="319617"/>
                </a:cubicBezTo>
                <a:lnTo>
                  <a:pt x="479425" y="479425"/>
                </a:lnTo>
                <a:lnTo>
                  <a:pt x="799042" y="479425"/>
                </a:lnTo>
                <a:lnTo>
                  <a:pt x="799042" y="319617"/>
                </a:lnTo>
                <a:cubicBezTo>
                  <a:pt x="799042" y="231357"/>
                  <a:pt x="727496" y="159808"/>
                  <a:pt x="639233" y="159808"/>
                </a:cubicBezTo>
                <a:close/>
              </a:path>
            </a:pathLst>
          </a:custGeom>
          <a:gradFill>
            <a:gsLst>
              <a:gs pos="0">
                <a:srgbClr val="8DC8E8"/>
              </a:gs>
              <a:gs pos="100000">
                <a:srgbClr val="CD98CF"/>
              </a:gs>
            </a:gsLst>
            <a:lin ang="2700000" scaled="1"/>
          </a:gradFill>
          <a:ln w="797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FFAB2FF1-6EFC-38BA-FFAC-7D94B6E9F57E}"/>
              </a:ext>
            </a:extLst>
          </p:cNvPr>
          <p:cNvSpPr/>
          <p:nvPr/>
        </p:nvSpPr>
        <p:spPr>
          <a:xfrm>
            <a:off x="6240958" y="4490107"/>
            <a:ext cx="2392679" cy="1597575"/>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502040204020203" pitchFamily="34" charset="0"/>
                <a:ea typeface="+mn-ea"/>
                <a:cs typeface="Segoe UI Semibold" panose="020B0502040204020203" pitchFamily="34" charset="0"/>
              </a:rPr>
              <a:t>The most secure &amp; reliable enterprise-grade website hosting platform </a:t>
            </a:r>
          </a:p>
        </p:txBody>
      </p:sp>
      <p:sp>
        <p:nvSpPr>
          <p:cNvPr id="12" name="Graphic 15" descr="Expand icon">
            <a:extLst>
              <a:ext uri="{FF2B5EF4-FFF2-40B4-BE49-F238E27FC236}">
                <a16:creationId xmlns:a16="http://schemas.microsoft.com/office/drawing/2014/main" id="{8F74CCBD-0380-438D-856F-B864C66B1691}"/>
              </a:ext>
            </a:extLst>
          </p:cNvPr>
          <p:cNvSpPr/>
          <p:nvPr/>
        </p:nvSpPr>
        <p:spPr>
          <a:xfrm>
            <a:off x="10104224" y="3896228"/>
            <a:ext cx="366793" cy="366793"/>
          </a:xfrm>
          <a:custGeom>
            <a:avLst/>
            <a:gdLst>
              <a:gd name="connsiteX0" fmla="*/ 179784 w 1438275"/>
              <a:gd name="connsiteY0" fmla="*/ 0 h 1438275"/>
              <a:gd name="connsiteX1" fmla="*/ 0 w 1438275"/>
              <a:gd name="connsiteY1" fmla="*/ 179784 h 1438275"/>
              <a:gd name="connsiteX2" fmla="*/ 0 w 1438275"/>
              <a:gd name="connsiteY2" fmla="*/ 1258491 h 1438275"/>
              <a:gd name="connsiteX3" fmla="*/ 179784 w 1438275"/>
              <a:gd name="connsiteY3" fmla="*/ 1438275 h 1438275"/>
              <a:gd name="connsiteX4" fmla="*/ 1258491 w 1438275"/>
              <a:gd name="connsiteY4" fmla="*/ 1438275 h 1438275"/>
              <a:gd name="connsiteX5" fmla="*/ 1438275 w 1438275"/>
              <a:gd name="connsiteY5" fmla="*/ 1258491 h 1438275"/>
              <a:gd name="connsiteX6" fmla="*/ 1438275 w 1438275"/>
              <a:gd name="connsiteY6" fmla="*/ 179784 h 1438275"/>
              <a:gd name="connsiteX7" fmla="*/ 1258491 w 1438275"/>
              <a:gd name="connsiteY7" fmla="*/ 0 h 1438275"/>
              <a:gd name="connsiteX8" fmla="*/ 179784 w 1438275"/>
              <a:gd name="connsiteY8" fmla="*/ 0 h 1438275"/>
              <a:gd name="connsiteX9" fmla="*/ 239713 w 1438275"/>
              <a:gd name="connsiteY9" fmla="*/ 299641 h 1438275"/>
              <a:gd name="connsiteX10" fmla="*/ 299641 w 1438275"/>
              <a:gd name="connsiteY10" fmla="*/ 239713 h 1438275"/>
              <a:gd name="connsiteX11" fmla="*/ 499401 w 1438275"/>
              <a:gd name="connsiteY11" fmla="*/ 239713 h 1438275"/>
              <a:gd name="connsiteX12" fmla="*/ 559329 w 1438275"/>
              <a:gd name="connsiteY12" fmla="*/ 299641 h 1438275"/>
              <a:gd name="connsiteX13" fmla="*/ 499401 w 1438275"/>
              <a:gd name="connsiteY13" fmla="*/ 359569 h 1438275"/>
              <a:gd name="connsiteX14" fmla="*/ 444320 w 1438275"/>
              <a:gd name="connsiteY14" fmla="*/ 359569 h 1438275"/>
              <a:gd name="connsiteX15" fmla="*/ 581726 w 1438275"/>
              <a:gd name="connsiteY15" fmla="*/ 496978 h 1438275"/>
              <a:gd name="connsiteX16" fmla="*/ 581726 w 1438275"/>
              <a:gd name="connsiteY16" fmla="*/ 581726 h 1438275"/>
              <a:gd name="connsiteX17" fmla="*/ 496978 w 1438275"/>
              <a:gd name="connsiteY17" fmla="*/ 581726 h 1438275"/>
              <a:gd name="connsiteX18" fmla="*/ 359569 w 1438275"/>
              <a:gd name="connsiteY18" fmla="*/ 444320 h 1438275"/>
              <a:gd name="connsiteX19" fmla="*/ 359569 w 1438275"/>
              <a:gd name="connsiteY19" fmla="*/ 499493 h 1438275"/>
              <a:gd name="connsiteX20" fmla="*/ 299641 w 1438275"/>
              <a:gd name="connsiteY20" fmla="*/ 559425 h 1438275"/>
              <a:gd name="connsiteX21" fmla="*/ 239713 w 1438275"/>
              <a:gd name="connsiteY21" fmla="*/ 499493 h 1438275"/>
              <a:gd name="connsiteX22" fmla="*/ 239713 w 1438275"/>
              <a:gd name="connsiteY22" fmla="*/ 299641 h 1438275"/>
              <a:gd name="connsiteX23" fmla="*/ 1181048 w 1438275"/>
              <a:gd name="connsiteY23" fmla="*/ 1181096 h 1438275"/>
              <a:gd name="connsiteX24" fmla="*/ 1138674 w 1438275"/>
              <a:gd name="connsiteY24" fmla="*/ 1198651 h 1438275"/>
              <a:gd name="connsiteX25" fmla="*/ 938914 w 1438275"/>
              <a:gd name="connsiteY25" fmla="*/ 1198651 h 1438275"/>
              <a:gd name="connsiteX26" fmla="*/ 878986 w 1438275"/>
              <a:gd name="connsiteY26" fmla="*/ 1138722 h 1438275"/>
              <a:gd name="connsiteX27" fmla="*/ 938914 w 1438275"/>
              <a:gd name="connsiteY27" fmla="*/ 1078794 h 1438275"/>
              <a:gd name="connsiteX28" fmla="*/ 994008 w 1438275"/>
              <a:gd name="connsiteY28" fmla="*/ 1078794 h 1438275"/>
              <a:gd name="connsiteX29" fmla="*/ 856533 w 1438275"/>
              <a:gd name="connsiteY29" fmla="*/ 941295 h 1438275"/>
              <a:gd name="connsiteX30" fmla="*/ 856541 w 1438275"/>
              <a:gd name="connsiteY30" fmla="*/ 856541 h 1438275"/>
              <a:gd name="connsiteX31" fmla="*/ 941295 w 1438275"/>
              <a:gd name="connsiteY31" fmla="*/ 856549 h 1438275"/>
              <a:gd name="connsiteX32" fmla="*/ 1078746 w 1438275"/>
              <a:gd name="connsiteY32" fmla="*/ 994024 h 1438275"/>
              <a:gd name="connsiteX33" fmla="*/ 1078746 w 1438275"/>
              <a:gd name="connsiteY33" fmla="*/ 938866 h 1438275"/>
              <a:gd name="connsiteX34" fmla="*/ 1138674 w 1438275"/>
              <a:gd name="connsiteY34" fmla="*/ 878938 h 1438275"/>
              <a:gd name="connsiteX35" fmla="*/ 1198602 w 1438275"/>
              <a:gd name="connsiteY35" fmla="*/ 938866 h 1438275"/>
              <a:gd name="connsiteX36" fmla="*/ 1198602 w 1438275"/>
              <a:gd name="connsiteY36" fmla="*/ 1138722 h 1438275"/>
              <a:gd name="connsiteX37" fmla="*/ 1181048 w 1438275"/>
              <a:gd name="connsiteY37" fmla="*/ 1181096 h 1438275"/>
              <a:gd name="connsiteX38" fmla="*/ 1198602 w 1438275"/>
              <a:gd name="connsiteY38" fmla="*/ 299689 h 1438275"/>
              <a:gd name="connsiteX39" fmla="*/ 1198602 w 1438275"/>
              <a:gd name="connsiteY39" fmla="*/ 499450 h 1438275"/>
              <a:gd name="connsiteX40" fmla="*/ 1138674 w 1438275"/>
              <a:gd name="connsiteY40" fmla="*/ 559377 h 1438275"/>
              <a:gd name="connsiteX41" fmla="*/ 1078746 w 1438275"/>
              <a:gd name="connsiteY41" fmla="*/ 499450 h 1438275"/>
              <a:gd name="connsiteX42" fmla="*/ 1078746 w 1438275"/>
              <a:gd name="connsiteY42" fmla="*/ 444327 h 1438275"/>
              <a:gd name="connsiteX43" fmla="*/ 941279 w 1438275"/>
              <a:gd name="connsiteY43" fmla="*/ 581734 h 1438275"/>
              <a:gd name="connsiteX44" fmla="*/ 856525 w 1438275"/>
              <a:gd name="connsiteY44" fmla="*/ 581718 h 1438275"/>
              <a:gd name="connsiteX45" fmla="*/ 856549 w 1438275"/>
              <a:gd name="connsiteY45" fmla="*/ 496969 h 1438275"/>
              <a:gd name="connsiteX46" fmla="*/ 993952 w 1438275"/>
              <a:gd name="connsiteY46" fmla="*/ 359617 h 1438275"/>
              <a:gd name="connsiteX47" fmla="*/ 938818 w 1438275"/>
              <a:gd name="connsiteY47" fmla="*/ 359617 h 1438275"/>
              <a:gd name="connsiteX48" fmla="*/ 878890 w 1438275"/>
              <a:gd name="connsiteY48" fmla="*/ 299689 h 1438275"/>
              <a:gd name="connsiteX49" fmla="*/ 938818 w 1438275"/>
              <a:gd name="connsiteY49" fmla="*/ 239761 h 1438275"/>
              <a:gd name="connsiteX50" fmla="*/ 1138674 w 1438275"/>
              <a:gd name="connsiteY50" fmla="*/ 239761 h 1438275"/>
              <a:gd name="connsiteX51" fmla="*/ 1181048 w 1438275"/>
              <a:gd name="connsiteY51" fmla="*/ 257314 h 1438275"/>
              <a:gd name="connsiteX52" fmla="*/ 1198602 w 1438275"/>
              <a:gd name="connsiteY52" fmla="*/ 299689 h 1438275"/>
              <a:gd name="connsiteX53" fmla="*/ 257265 w 1438275"/>
              <a:gd name="connsiteY53" fmla="*/ 1181048 h 1438275"/>
              <a:gd name="connsiteX54" fmla="*/ 239713 w 1438275"/>
              <a:gd name="connsiteY54" fmla="*/ 1138674 h 1438275"/>
              <a:gd name="connsiteX55" fmla="*/ 239713 w 1438275"/>
              <a:gd name="connsiteY55" fmla="*/ 938914 h 1438275"/>
              <a:gd name="connsiteX56" fmla="*/ 299641 w 1438275"/>
              <a:gd name="connsiteY56" fmla="*/ 878986 h 1438275"/>
              <a:gd name="connsiteX57" fmla="*/ 359569 w 1438275"/>
              <a:gd name="connsiteY57" fmla="*/ 938914 h 1438275"/>
              <a:gd name="connsiteX58" fmla="*/ 359569 w 1438275"/>
              <a:gd name="connsiteY58" fmla="*/ 993976 h 1438275"/>
              <a:gd name="connsiteX59" fmla="*/ 496974 w 1438275"/>
              <a:gd name="connsiteY59" fmla="*/ 856549 h 1438275"/>
              <a:gd name="connsiteX60" fmla="*/ 581726 w 1438275"/>
              <a:gd name="connsiteY60" fmla="*/ 856541 h 1438275"/>
              <a:gd name="connsiteX61" fmla="*/ 581734 w 1438275"/>
              <a:gd name="connsiteY61" fmla="*/ 941295 h 1438275"/>
              <a:gd name="connsiteX62" fmla="*/ 444303 w 1438275"/>
              <a:gd name="connsiteY62" fmla="*/ 1078746 h 1438275"/>
              <a:gd name="connsiteX63" fmla="*/ 499493 w 1438275"/>
              <a:gd name="connsiteY63" fmla="*/ 1078746 h 1438275"/>
              <a:gd name="connsiteX64" fmla="*/ 559425 w 1438275"/>
              <a:gd name="connsiteY64" fmla="*/ 1138674 h 1438275"/>
              <a:gd name="connsiteX65" fmla="*/ 499493 w 1438275"/>
              <a:gd name="connsiteY65" fmla="*/ 1198602 h 1438275"/>
              <a:gd name="connsiteX66" fmla="*/ 299641 w 1438275"/>
              <a:gd name="connsiteY66" fmla="*/ 1198602 h 1438275"/>
              <a:gd name="connsiteX67" fmla="*/ 257265 w 1438275"/>
              <a:gd name="connsiteY67" fmla="*/ 1181048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438275" h="1438275">
                <a:moveTo>
                  <a:pt x="179784" y="0"/>
                </a:moveTo>
                <a:cubicBezTo>
                  <a:pt x="80492" y="0"/>
                  <a:pt x="0" y="80492"/>
                  <a:pt x="0" y="179784"/>
                </a:cubicBezTo>
                <a:lnTo>
                  <a:pt x="0" y="1258491"/>
                </a:lnTo>
                <a:cubicBezTo>
                  <a:pt x="0" y="1357780"/>
                  <a:pt x="80492" y="1438275"/>
                  <a:pt x="179784" y="1438275"/>
                </a:cubicBezTo>
                <a:lnTo>
                  <a:pt x="1258491" y="1438275"/>
                </a:lnTo>
                <a:cubicBezTo>
                  <a:pt x="1357780" y="1438275"/>
                  <a:pt x="1438275" y="1357780"/>
                  <a:pt x="1438275" y="1258491"/>
                </a:cubicBezTo>
                <a:lnTo>
                  <a:pt x="1438275" y="179784"/>
                </a:lnTo>
                <a:cubicBezTo>
                  <a:pt x="1438275" y="80492"/>
                  <a:pt x="1357780" y="0"/>
                  <a:pt x="1258491" y="0"/>
                </a:cubicBezTo>
                <a:lnTo>
                  <a:pt x="179784" y="0"/>
                </a:lnTo>
                <a:close/>
                <a:moveTo>
                  <a:pt x="239713" y="299641"/>
                </a:moveTo>
                <a:cubicBezTo>
                  <a:pt x="239713" y="266544"/>
                  <a:pt x="266544" y="239713"/>
                  <a:pt x="299641" y="239713"/>
                </a:cubicBezTo>
                <a:lnTo>
                  <a:pt x="499401" y="239713"/>
                </a:lnTo>
                <a:cubicBezTo>
                  <a:pt x="532498" y="239713"/>
                  <a:pt x="559329" y="266544"/>
                  <a:pt x="559329" y="299641"/>
                </a:cubicBezTo>
                <a:cubicBezTo>
                  <a:pt x="559329" y="332738"/>
                  <a:pt x="532498" y="359569"/>
                  <a:pt x="499401" y="359569"/>
                </a:cubicBezTo>
                <a:lnTo>
                  <a:pt x="444320" y="359569"/>
                </a:lnTo>
                <a:lnTo>
                  <a:pt x="581726" y="496978"/>
                </a:lnTo>
                <a:cubicBezTo>
                  <a:pt x="605130" y="520381"/>
                  <a:pt x="605130" y="558326"/>
                  <a:pt x="581726" y="581726"/>
                </a:cubicBezTo>
                <a:cubicBezTo>
                  <a:pt x="558326" y="605130"/>
                  <a:pt x="520381" y="605130"/>
                  <a:pt x="496978" y="581726"/>
                </a:cubicBezTo>
                <a:lnTo>
                  <a:pt x="359569" y="444320"/>
                </a:lnTo>
                <a:lnTo>
                  <a:pt x="359569" y="499493"/>
                </a:lnTo>
                <a:cubicBezTo>
                  <a:pt x="359569" y="532590"/>
                  <a:pt x="332738" y="559425"/>
                  <a:pt x="299641" y="559425"/>
                </a:cubicBezTo>
                <a:cubicBezTo>
                  <a:pt x="266544" y="559425"/>
                  <a:pt x="239713" y="532590"/>
                  <a:pt x="239713" y="499493"/>
                </a:cubicBezTo>
                <a:lnTo>
                  <a:pt x="239713" y="299641"/>
                </a:lnTo>
                <a:close/>
                <a:moveTo>
                  <a:pt x="1181048" y="1181096"/>
                </a:moveTo>
                <a:cubicBezTo>
                  <a:pt x="1169813" y="1192338"/>
                  <a:pt x="1154567" y="1198651"/>
                  <a:pt x="1138674" y="1198651"/>
                </a:cubicBezTo>
                <a:lnTo>
                  <a:pt x="938914" y="1198651"/>
                </a:lnTo>
                <a:cubicBezTo>
                  <a:pt x="905818" y="1198651"/>
                  <a:pt x="878986" y="1171819"/>
                  <a:pt x="878986" y="1138722"/>
                </a:cubicBezTo>
                <a:cubicBezTo>
                  <a:pt x="878986" y="1105626"/>
                  <a:pt x="905818" y="1078794"/>
                  <a:pt x="938914" y="1078794"/>
                </a:cubicBezTo>
                <a:lnTo>
                  <a:pt x="994008" y="1078794"/>
                </a:lnTo>
                <a:lnTo>
                  <a:pt x="856533" y="941295"/>
                </a:lnTo>
                <a:cubicBezTo>
                  <a:pt x="833129" y="917891"/>
                  <a:pt x="833137" y="879945"/>
                  <a:pt x="856541" y="856541"/>
                </a:cubicBezTo>
                <a:cubicBezTo>
                  <a:pt x="879945" y="833145"/>
                  <a:pt x="917891" y="833145"/>
                  <a:pt x="941295" y="856549"/>
                </a:cubicBezTo>
                <a:lnTo>
                  <a:pt x="1078746" y="994024"/>
                </a:lnTo>
                <a:lnTo>
                  <a:pt x="1078746" y="938866"/>
                </a:lnTo>
                <a:cubicBezTo>
                  <a:pt x="1078746" y="905770"/>
                  <a:pt x="1105578" y="878938"/>
                  <a:pt x="1138674" y="878938"/>
                </a:cubicBezTo>
                <a:cubicBezTo>
                  <a:pt x="1171771" y="878938"/>
                  <a:pt x="1198602" y="905770"/>
                  <a:pt x="1198602" y="938866"/>
                </a:cubicBezTo>
                <a:lnTo>
                  <a:pt x="1198602" y="1138722"/>
                </a:lnTo>
                <a:cubicBezTo>
                  <a:pt x="1198602" y="1154615"/>
                  <a:pt x="1192290" y="1169861"/>
                  <a:pt x="1181048" y="1181096"/>
                </a:cubicBezTo>
                <a:close/>
                <a:moveTo>
                  <a:pt x="1198602" y="299689"/>
                </a:moveTo>
                <a:lnTo>
                  <a:pt x="1198602" y="499450"/>
                </a:lnTo>
                <a:cubicBezTo>
                  <a:pt x="1198602" y="532547"/>
                  <a:pt x="1171771" y="559377"/>
                  <a:pt x="1138674" y="559377"/>
                </a:cubicBezTo>
                <a:cubicBezTo>
                  <a:pt x="1105578" y="559377"/>
                  <a:pt x="1078746" y="532547"/>
                  <a:pt x="1078746" y="499450"/>
                </a:cubicBezTo>
                <a:lnTo>
                  <a:pt x="1078746" y="444327"/>
                </a:lnTo>
                <a:lnTo>
                  <a:pt x="941279" y="581734"/>
                </a:lnTo>
                <a:cubicBezTo>
                  <a:pt x="917867" y="605138"/>
                  <a:pt x="879929" y="605130"/>
                  <a:pt x="856525" y="581718"/>
                </a:cubicBezTo>
                <a:cubicBezTo>
                  <a:pt x="833129" y="558312"/>
                  <a:pt x="833137" y="520368"/>
                  <a:pt x="856549" y="496969"/>
                </a:cubicBezTo>
                <a:lnTo>
                  <a:pt x="993952" y="359617"/>
                </a:lnTo>
                <a:lnTo>
                  <a:pt x="938818" y="359617"/>
                </a:lnTo>
                <a:cubicBezTo>
                  <a:pt x="905722" y="359617"/>
                  <a:pt x="878890" y="332787"/>
                  <a:pt x="878890" y="299689"/>
                </a:cubicBezTo>
                <a:cubicBezTo>
                  <a:pt x="878890" y="266592"/>
                  <a:pt x="905722" y="239761"/>
                  <a:pt x="938818" y="239761"/>
                </a:cubicBezTo>
                <a:lnTo>
                  <a:pt x="1138674" y="239761"/>
                </a:lnTo>
                <a:cubicBezTo>
                  <a:pt x="1154567" y="239761"/>
                  <a:pt x="1169813" y="246075"/>
                  <a:pt x="1181048" y="257314"/>
                </a:cubicBezTo>
                <a:cubicBezTo>
                  <a:pt x="1192290" y="268552"/>
                  <a:pt x="1198602" y="283796"/>
                  <a:pt x="1198602" y="299689"/>
                </a:cubicBezTo>
                <a:close/>
                <a:moveTo>
                  <a:pt x="257265" y="1181048"/>
                </a:moveTo>
                <a:cubicBezTo>
                  <a:pt x="246027" y="1169813"/>
                  <a:pt x="239713" y="1154567"/>
                  <a:pt x="239713" y="1138674"/>
                </a:cubicBezTo>
                <a:lnTo>
                  <a:pt x="239713" y="938914"/>
                </a:lnTo>
                <a:cubicBezTo>
                  <a:pt x="239713" y="905818"/>
                  <a:pt x="266544" y="878986"/>
                  <a:pt x="299641" y="878986"/>
                </a:cubicBezTo>
                <a:cubicBezTo>
                  <a:pt x="332738" y="878986"/>
                  <a:pt x="359569" y="905818"/>
                  <a:pt x="359569" y="938914"/>
                </a:cubicBezTo>
                <a:lnTo>
                  <a:pt x="359569" y="993976"/>
                </a:lnTo>
                <a:lnTo>
                  <a:pt x="496974" y="856549"/>
                </a:lnTo>
                <a:cubicBezTo>
                  <a:pt x="520376" y="833145"/>
                  <a:pt x="558320" y="833145"/>
                  <a:pt x="581726" y="856541"/>
                </a:cubicBezTo>
                <a:cubicBezTo>
                  <a:pt x="605130" y="879945"/>
                  <a:pt x="605130" y="917891"/>
                  <a:pt x="581734" y="941295"/>
                </a:cubicBezTo>
                <a:lnTo>
                  <a:pt x="444303" y="1078746"/>
                </a:lnTo>
                <a:lnTo>
                  <a:pt x="499493" y="1078746"/>
                </a:lnTo>
                <a:cubicBezTo>
                  <a:pt x="532591" y="1078746"/>
                  <a:pt x="559425" y="1105578"/>
                  <a:pt x="559425" y="1138674"/>
                </a:cubicBezTo>
                <a:cubicBezTo>
                  <a:pt x="559425" y="1171771"/>
                  <a:pt x="532590" y="1198602"/>
                  <a:pt x="499493" y="1198602"/>
                </a:cubicBezTo>
                <a:lnTo>
                  <a:pt x="299641" y="1198602"/>
                </a:lnTo>
                <a:cubicBezTo>
                  <a:pt x="283747" y="1198602"/>
                  <a:pt x="268504" y="1192290"/>
                  <a:pt x="257265" y="1181048"/>
                </a:cubicBezTo>
                <a:close/>
              </a:path>
            </a:pathLst>
          </a:custGeom>
          <a:gradFill>
            <a:gsLst>
              <a:gs pos="0">
                <a:srgbClr val="8DC8E8"/>
              </a:gs>
              <a:gs pos="100000">
                <a:srgbClr val="CD98CF"/>
              </a:gs>
            </a:gsLst>
            <a:lin ang="2700000" scaled="1"/>
          </a:gradFill>
          <a:ln w="797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DF6D5F7B-FB8E-7177-048E-F72D6BEB3F7E}"/>
              </a:ext>
            </a:extLst>
          </p:cNvPr>
          <p:cNvSpPr/>
          <p:nvPr/>
        </p:nvSpPr>
        <p:spPr>
          <a:xfrm>
            <a:off x="9035371" y="4490107"/>
            <a:ext cx="2504498" cy="1597575"/>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502040204020203" pitchFamily="34" charset="0"/>
                <a:ea typeface="+mn-ea"/>
                <a:cs typeface="Segoe UI Semibold" panose="020B0502040204020203" pitchFamily="34" charset="0"/>
              </a:rPr>
              <a:t>Enables end-to-end innovation as a part of Power Platform</a:t>
            </a:r>
          </a:p>
        </p:txBody>
      </p:sp>
      <p:cxnSp>
        <p:nvCxnSpPr>
          <p:cNvPr id="6" name="Straight Connector 5">
            <a:extLst>
              <a:ext uri="{FF2B5EF4-FFF2-40B4-BE49-F238E27FC236}">
                <a16:creationId xmlns:a16="http://schemas.microsoft.com/office/drawing/2014/main" id="{B09CFF37-9F47-90FD-2DA0-E60A7E02B04E}"/>
              </a:ext>
              <a:ext uri="{C183D7F6-B498-43B3-948B-1728B52AA6E4}">
                <adec:decorative xmlns:adec="http://schemas.microsoft.com/office/drawing/2017/decorative" val="1"/>
              </a:ext>
            </a:extLst>
          </p:cNvPr>
          <p:cNvCxnSpPr>
            <a:cxnSpLocks/>
          </p:cNvCxnSpPr>
          <p:nvPr/>
        </p:nvCxnSpPr>
        <p:spPr>
          <a:xfrm>
            <a:off x="652131" y="3549301"/>
            <a:ext cx="10887739"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01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33333E-6 -1.48148E-6 L -3.33333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4.81481E-6 L 0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53" presetClass="entr" presetSubtype="16" accel="50000" decel="50000" fill="hold" grpId="0" nodeType="withEffect">
                                  <p:stCondLst>
                                    <p:cond delay="10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par>
                                <p:cTn id="23" presetID="6" presetClass="emph" presetSubtype="0" accel="50000" decel="50000" autoRev="1" fill="hold" grpId="1" nodeType="withEffect">
                                  <p:stCondLst>
                                    <p:cond delay="100"/>
                                  </p:stCondLst>
                                  <p:childTnLst>
                                    <p:animScale>
                                      <p:cBhvr>
                                        <p:cTn id="24" dur="300" fill="hold"/>
                                        <p:tgtEl>
                                          <p:spTgt spid="10"/>
                                        </p:tgtEl>
                                      </p:cBhvr>
                                      <p:by x="120000" y="120000"/>
                                    </p:animScale>
                                  </p:childTnLst>
                                </p:cTn>
                              </p:par>
                              <p:par>
                                <p:cTn id="25" presetID="10" presetClass="entr" presetSubtype="0" fill="hold" grpId="0" nodeType="withEffect">
                                  <p:stCondLst>
                                    <p:cond delay="10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42" presetClass="path" presetSubtype="0" decel="100000" fill="hold" grpId="1" nodeType="withEffect">
                                  <p:stCondLst>
                                    <p:cond delay="100"/>
                                  </p:stCondLst>
                                  <p:childTnLst>
                                    <p:animMotion origin="layout" path="M 0 -4.81481E-6 L 0 0.03542 " pathEditMode="relative" rAng="0" ptsTypes="AA">
                                      <p:cBhvr>
                                        <p:cTn id="29" dur="700" spd="-100000" fill="hold"/>
                                        <p:tgtEl>
                                          <p:spTgt spid="68"/>
                                        </p:tgtEl>
                                        <p:attrNameLst>
                                          <p:attrName>ppt_x</p:attrName>
                                          <p:attrName>ppt_y</p:attrName>
                                        </p:attrNameLst>
                                      </p:cBhvr>
                                      <p:rCtr x="0" y="1759"/>
                                    </p:animMotion>
                                  </p:childTnLst>
                                </p:cTn>
                              </p:par>
                              <p:par>
                                <p:cTn id="30" presetID="53" presetClass="entr" presetSubtype="16" accel="50000" decel="50000" fill="hold" grpId="0" nodeType="withEffect">
                                  <p:stCondLst>
                                    <p:cond delay="20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6" presetClass="emph" presetSubtype="0" accel="50000" decel="50000" autoRev="1" fill="hold" grpId="1" nodeType="withEffect">
                                  <p:stCondLst>
                                    <p:cond delay="200"/>
                                  </p:stCondLst>
                                  <p:childTnLst>
                                    <p:animScale>
                                      <p:cBhvr>
                                        <p:cTn id="36" dur="300" fill="hold"/>
                                        <p:tgtEl>
                                          <p:spTgt spid="9"/>
                                        </p:tgtEl>
                                      </p:cBhvr>
                                      <p:by x="120000" y="120000"/>
                                    </p:animScale>
                                  </p:childTnLst>
                                </p:cTn>
                              </p:par>
                              <p:par>
                                <p:cTn id="37" presetID="10" presetClass="entr" presetSubtype="0" fill="hold" grpId="0" nodeType="withEffect">
                                  <p:stCondLst>
                                    <p:cond delay="20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par>
                                <p:cTn id="40" presetID="42" presetClass="path" presetSubtype="0" decel="100000" fill="hold" grpId="1" nodeType="withEffect">
                                  <p:stCondLst>
                                    <p:cond delay="200"/>
                                  </p:stCondLst>
                                  <p:childTnLst>
                                    <p:animMotion origin="layout" path="M 0 -4.81481E-6 L 0 0.03542 " pathEditMode="relative" rAng="0" ptsTypes="AA">
                                      <p:cBhvr>
                                        <p:cTn id="41" dur="700" spd="-100000" fill="hold"/>
                                        <p:tgtEl>
                                          <p:spTgt spid="67"/>
                                        </p:tgtEl>
                                        <p:attrNameLst>
                                          <p:attrName>ppt_x</p:attrName>
                                          <p:attrName>ppt_y</p:attrName>
                                        </p:attrNameLst>
                                      </p:cBhvr>
                                      <p:rCtr x="0" y="1759"/>
                                    </p:animMotion>
                                  </p:childTnLst>
                                </p:cTn>
                              </p:par>
                              <p:par>
                                <p:cTn id="42" presetID="53" presetClass="entr" presetSubtype="16" accel="50000" decel="50000" fill="hold" grpId="0" nodeType="withEffect">
                                  <p:stCondLst>
                                    <p:cond delay="30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6" presetClass="emph" presetSubtype="0" accel="50000" decel="50000" autoRev="1" fill="hold" grpId="1" nodeType="withEffect">
                                  <p:stCondLst>
                                    <p:cond delay="300"/>
                                  </p:stCondLst>
                                  <p:childTnLst>
                                    <p:animScale>
                                      <p:cBhvr>
                                        <p:cTn id="48" dur="300" fill="hold"/>
                                        <p:tgtEl>
                                          <p:spTgt spid="11"/>
                                        </p:tgtEl>
                                      </p:cBhvr>
                                      <p:by x="120000" y="120000"/>
                                    </p:animScale>
                                  </p:childTnLst>
                                </p:cTn>
                              </p:par>
                              <p:par>
                                <p:cTn id="49" presetID="10" presetClass="entr" presetSubtype="0" fill="hold" grpId="0" nodeType="withEffect">
                                  <p:stCondLst>
                                    <p:cond delay="30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42" presetClass="path" presetSubtype="0" decel="100000" fill="hold" grpId="1" nodeType="withEffect">
                                  <p:stCondLst>
                                    <p:cond delay="300"/>
                                  </p:stCondLst>
                                  <p:childTnLst>
                                    <p:animMotion origin="layout" path="M 0 -4.81481E-6 L 0 0.03542 " pathEditMode="relative" rAng="0" ptsTypes="AA">
                                      <p:cBhvr>
                                        <p:cTn id="53" dur="700" spd="-100000" fill="hold"/>
                                        <p:tgtEl>
                                          <p:spTgt spid="66"/>
                                        </p:tgtEl>
                                        <p:attrNameLst>
                                          <p:attrName>ppt_x</p:attrName>
                                          <p:attrName>ppt_y</p:attrName>
                                        </p:attrNameLst>
                                      </p:cBhvr>
                                      <p:rCtr x="0" y="1759"/>
                                    </p:animMotion>
                                  </p:childTnLst>
                                </p:cTn>
                              </p:par>
                              <p:par>
                                <p:cTn id="54" presetID="53" presetClass="entr" presetSubtype="16" accel="50000" decel="50000" fill="hold" grpId="0" nodeType="withEffect">
                                  <p:stCondLst>
                                    <p:cond delay="40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par>
                                <p:cTn id="59" presetID="6" presetClass="emph" presetSubtype="0" accel="50000" decel="50000" autoRev="1" fill="hold" grpId="1" nodeType="withEffect">
                                  <p:stCondLst>
                                    <p:cond delay="400"/>
                                  </p:stCondLst>
                                  <p:childTnLst>
                                    <p:animScale>
                                      <p:cBhvr>
                                        <p:cTn id="60" dur="300" fill="hold"/>
                                        <p:tgtEl>
                                          <p:spTgt spid="12"/>
                                        </p:tgtEl>
                                      </p:cBhvr>
                                      <p:by x="120000" y="120000"/>
                                    </p:animScale>
                                  </p:childTnLst>
                                </p:cTn>
                              </p:par>
                              <p:par>
                                <p:cTn id="61" presetID="10" presetClass="entr" presetSubtype="0" fill="hold" grpId="0" nodeType="withEffect">
                                  <p:stCondLst>
                                    <p:cond delay="40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par>
                                <p:cTn id="64" presetID="42" presetClass="path" presetSubtype="0" decel="100000" fill="hold" grpId="1" nodeType="withEffect">
                                  <p:stCondLst>
                                    <p:cond delay="400"/>
                                  </p:stCondLst>
                                  <p:childTnLst>
                                    <p:animMotion origin="layout" path="M 0 -4.81481E-6 L 0 0.03542 " pathEditMode="relative" rAng="0" ptsTypes="AA">
                                      <p:cBhvr>
                                        <p:cTn id="65" dur="700" spd="-100000" fill="hold"/>
                                        <p:tgtEl>
                                          <p:spTgt spid="5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animBg="1"/>
      <p:bldP spid="10" grpId="1" animBg="1"/>
      <p:bldP spid="68" grpId="0"/>
      <p:bldP spid="68" grpId="1"/>
      <p:bldP spid="9" grpId="0" animBg="1"/>
      <p:bldP spid="9" grpId="1" animBg="1"/>
      <p:bldP spid="67" grpId="0"/>
      <p:bldP spid="67" grpId="1"/>
      <p:bldP spid="11" grpId="0" animBg="1"/>
      <p:bldP spid="11" grpId="1" animBg="1"/>
      <p:bldP spid="66" grpId="0"/>
      <p:bldP spid="66" grpId="1"/>
      <p:bldP spid="12" grpId="0" animBg="1"/>
      <p:bldP spid="12" grpId="1" animBg="1"/>
      <p:bldP spid="58" grpId="0"/>
      <p:bldP spid="5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851533" y="45970"/>
            <a:ext cx="10515600" cy="1056054"/>
          </a:xfrm>
        </p:spPr>
        <p:txBody>
          <a:bodyPr>
            <a:normAutofit/>
          </a:bodyPr>
          <a:lstStyle/>
          <a:p>
            <a:r>
              <a:rPr lang="en-US" sz="4000" dirty="0">
                <a:solidFill>
                  <a:schemeClr val="tx2"/>
                </a:solidFill>
              </a:rPr>
              <a:t>Power Pages:: Engage with your customers</a:t>
            </a:r>
            <a:endParaRPr lang="en-US" sz="4000" dirty="0"/>
          </a:p>
        </p:txBody>
      </p:sp>
      <p:pic>
        <p:nvPicPr>
          <p:cNvPr id="49" name="Picture 48" descr="A screenshot of a computer&#10;&#10;Description automatically generated">
            <a:extLst>
              <a:ext uri="{FF2B5EF4-FFF2-40B4-BE49-F238E27FC236}">
                <a16:creationId xmlns:a16="http://schemas.microsoft.com/office/drawing/2014/main" id="{E2F54A85-3626-4C6E-B156-010A0316F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179" y="1439529"/>
            <a:ext cx="5430876" cy="322701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0" name="Picture 49" descr="A screenshot of a computer&#10;&#10;Description automatically generated">
            <a:extLst>
              <a:ext uri="{FF2B5EF4-FFF2-40B4-BE49-F238E27FC236}">
                <a16:creationId xmlns:a16="http://schemas.microsoft.com/office/drawing/2014/main" id="{E22DE691-F0DE-4349-B45D-33ACF13D0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346" y="3119243"/>
            <a:ext cx="4746290" cy="2798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3" name="Picture 52">
            <a:extLst>
              <a:ext uri="{FF2B5EF4-FFF2-40B4-BE49-F238E27FC236}">
                <a16:creationId xmlns:a16="http://schemas.microsoft.com/office/drawing/2014/main" id="{2BE1DA72-D824-449D-B5C6-6A8375D3F90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128106" y="4907096"/>
            <a:ext cx="2851466" cy="1710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8" name="Picture 57">
            <a:extLst>
              <a:ext uri="{FF2B5EF4-FFF2-40B4-BE49-F238E27FC236}">
                <a16:creationId xmlns:a16="http://schemas.microsoft.com/office/drawing/2014/main" id="{B027E1C5-280C-4D2F-B024-D2E19F03587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75739" y="4907096"/>
            <a:ext cx="962271" cy="17413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769461D-9518-4421-AFD3-31B89B1A4B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8642" y="163580"/>
            <a:ext cx="698413" cy="698413"/>
          </a:xfrm>
          <a:prstGeom prst="rect">
            <a:avLst/>
          </a:prstGeom>
        </p:spPr>
      </p:pic>
      <p:grpSp>
        <p:nvGrpSpPr>
          <p:cNvPr id="4" name="Group 3">
            <a:extLst>
              <a:ext uri="{FF2B5EF4-FFF2-40B4-BE49-F238E27FC236}">
                <a16:creationId xmlns:a16="http://schemas.microsoft.com/office/drawing/2014/main" id="{3778ADDE-960F-4CF1-BE29-A4205B19B728}"/>
              </a:ext>
            </a:extLst>
          </p:cNvPr>
          <p:cNvGrpSpPr/>
          <p:nvPr/>
        </p:nvGrpSpPr>
        <p:grpSpPr>
          <a:xfrm>
            <a:off x="504175" y="1726972"/>
            <a:ext cx="5807832" cy="4609496"/>
            <a:chOff x="504175" y="1726972"/>
            <a:chExt cx="5807832" cy="4609496"/>
          </a:xfrm>
        </p:grpSpPr>
        <p:grpSp>
          <p:nvGrpSpPr>
            <p:cNvPr id="3" name="Group 2">
              <a:extLst>
                <a:ext uri="{FF2B5EF4-FFF2-40B4-BE49-F238E27FC236}">
                  <a16:creationId xmlns:a16="http://schemas.microsoft.com/office/drawing/2014/main" id="{3FC575D8-3C61-406C-9BA6-B62553413AC3}"/>
                </a:ext>
              </a:extLst>
            </p:cNvPr>
            <p:cNvGrpSpPr/>
            <p:nvPr/>
          </p:nvGrpSpPr>
          <p:grpSpPr>
            <a:xfrm>
              <a:off x="504175" y="1726972"/>
              <a:ext cx="5807832" cy="4609496"/>
              <a:chOff x="504175" y="1726972"/>
              <a:chExt cx="5807832" cy="4609496"/>
            </a:xfrm>
          </p:grpSpPr>
          <p:sp>
            <p:nvSpPr>
              <p:cNvPr id="36" name="TextBox 35">
                <a:extLst>
                  <a:ext uri="{FF2B5EF4-FFF2-40B4-BE49-F238E27FC236}">
                    <a16:creationId xmlns:a16="http://schemas.microsoft.com/office/drawing/2014/main" id="{2C6FE1C2-E9DB-41DA-B084-78599E4C693A}"/>
                  </a:ext>
                </a:extLst>
              </p:cNvPr>
              <p:cNvSpPr txBox="1"/>
              <p:nvPr/>
            </p:nvSpPr>
            <p:spPr>
              <a:xfrm>
                <a:off x="1103182" y="2713147"/>
                <a:ext cx="5208825"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Use any of the commercial or enterprise login providers like Microsoft Account, LinkedIn, Azure AD B2C </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etc</a:t>
                </a:r>
                <a:r>
                  <a:rPr kumimoji="0" lang="en-US" sz="1600" b="0" i="0" u="none" strike="noStrike" kern="1200" cap="none" spc="0" normalizeH="0" baseline="0" noProof="0" dirty="0">
                    <a:ln>
                      <a:noFill/>
                    </a:ln>
                    <a:solidFill>
                      <a:srgbClr val="505050"/>
                    </a:solidFill>
                    <a:effectLst/>
                    <a:uLnTx/>
                    <a:uFillTx/>
                    <a:latin typeface="Segoe UI"/>
                    <a:ea typeface="+mn-ea"/>
                    <a:cs typeface="+mn-cs"/>
                  </a:rPr>
                  <a:t> or even allow anonymous access.</a:t>
                </a:r>
              </a:p>
            </p:txBody>
          </p:sp>
          <p:grpSp>
            <p:nvGrpSpPr>
              <p:cNvPr id="2" name="Group 1">
                <a:extLst>
                  <a:ext uri="{FF2B5EF4-FFF2-40B4-BE49-F238E27FC236}">
                    <a16:creationId xmlns:a16="http://schemas.microsoft.com/office/drawing/2014/main" id="{8FD9E783-3AF3-444B-80B4-9F70BF4EB986}"/>
                  </a:ext>
                </a:extLst>
              </p:cNvPr>
              <p:cNvGrpSpPr/>
              <p:nvPr/>
            </p:nvGrpSpPr>
            <p:grpSpPr>
              <a:xfrm>
                <a:off x="504175" y="1726972"/>
                <a:ext cx="5662469" cy="4609496"/>
                <a:chOff x="504175" y="1726972"/>
                <a:chExt cx="5662469" cy="4609496"/>
              </a:xfrm>
            </p:grpSpPr>
            <p:sp>
              <p:nvSpPr>
                <p:cNvPr id="38" name="TextBox 37">
                  <a:extLst>
                    <a:ext uri="{FF2B5EF4-FFF2-40B4-BE49-F238E27FC236}">
                      <a16:creationId xmlns:a16="http://schemas.microsoft.com/office/drawing/2014/main" id="{A0725C09-0308-4292-9444-3B2425D54B8A}"/>
                    </a:ext>
                  </a:extLst>
                </p:cNvPr>
                <p:cNvSpPr txBox="1"/>
                <p:nvPr/>
              </p:nvSpPr>
              <p:spPr>
                <a:xfrm>
                  <a:off x="1103182" y="4685497"/>
                  <a:ext cx="4744854"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Pro dev extensibility and templating capabilities to design complex business processes.</a:t>
                  </a:r>
                </a:p>
              </p:txBody>
            </p:sp>
            <p:sp>
              <p:nvSpPr>
                <p:cNvPr id="35" name="TextBox 34">
                  <a:extLst>
                    <a:ext uri="{FF2B5EF4-FFF2-40B4-BE49-F238E27FC236}">
                      <a16:creationId xmlns:a16="http://schemas.microsoft.com/office/drawing/2014/main" id="{A23A77C2-6FEB-49F7-BD10-5A730FA9E86C}"/>
                    </a:ext>
                  </a:extLst>
                </p:cNvPr>
                <p:cNvSpPr txBox="1"/>
                <p:nvPr/>
              </p:nvSpPr>
              <p:spPr>
                <a:xfrm>
                  <a:off x="1103182" y="1726972"/>
                  <a:ext cx="4976218"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Low code solution for creating multilingual, responsive websites for users external to your organizations as well as internal employees.</a:t>
                  </a:r>
                </a:p>
              </p:txBody>
            </p:sp>
            <p:sp>
              <p:nvSpPr>
                <p:cNvPr id="43" name="TextBox 42">
                  <a:extLst>
                    <a:ext uri="{FF2B5EF4-FFF2-40B4-BE49-F238E27FC236}">
                      <a16:creationId xmlns:a16="http://schemas.microsoft.com/office/drawing/2014/main" id="{E02DF9BC-AD9D-4A5B-9346-B6CE1B4574B7}"/>
                    </a:ext>
                  </a:extLst>
                </p:cNvPr>
                <p:cNvSpPr txBox="1"/>
                <p:nvPr/>
              </p:nvSpPr>
              <p:spPr>
                <a:xfrm>
                  <a:off x="1103182" y="3699322"/>
                  <a:ext cx="4897466"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Use WYSIWYG designer to create website content and enrich with CDS/Dynamics data using familiar constructs like forms, views, charts, dashboards.</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19245" y="3677986"/>
                  <a:ext cx="471356" cy="515336"/>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solidFill>
                    <a:schemeClr val="accent4"/>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solidFill>
                    <a:schemeClr val="accent2"/>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solidFill>
                    <a:schemeClr val="accent2"/>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a:ea typeface="+mn-ea"/>
                      <a:cs typeface="+mn-cs"/>
                    </a:endParaRPr>
                  </a:p>
                </p:txBody>
              </p:sp>
            </p:grpSp>
            <p:sp>
              <p:nvSpPr>
                <p:cNvPr id="62" name="TextBox 61">
                  <a:extLst>
                    <a:ext uri="{FF2B5EF4-FFF2-40B4-BE49-F238E27FC236}">
                      <a16:creationId xmlns:a16="http://schemas.microsoft.com/office/drawing/2014/main" id="{A4A51279-6D62-467D-B9AE-9743AB15CD00}"/>
                    </a:ext>
                  </a:extLst>
                </p:cNvPr>
                <p:cNvSpPr txBox="1"/>
                <p:nvPr/>
              </p:nvSpPr>
              <p:spPr>
                <a:xfrm>
                  <a:off x="1103182" y="5671671"/>
                  <a:ext cx="5063462"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Use prebuilt templates like Customer Self Service, Partner Management, Event Management, Community Self Service or create your own portal.</a:t>
                  </a:r>
                </a:p>
              </p:txBody>
            </p:sp>
            <p:grpSp>
              <p:nvGrpSpPr>
                <p:cNvPr id="59" name="Group 58">
                  <a:extLst>
                    <a:ext uri="{FF2B5EF4-FFF2-40B4-BE49-F238E27FC236}">
                      <a16:creationId xmlns:a16="http://schemas.microsoft.com/office/drawing/2014/main" id="{11F853D8-10F7-4DEE-81D3-3994340CBC06}"/>
                    </a:ext>
                  </a:extLst>
                </p:cNvPr>
                <p:cNvGrpSpPr/>
                <p:nvPr/>
              </p:nvGrpSpPr>
              <p:grpSpPr>
                <a:xfrm>
                  <a:off x="506291" y="1754808"/>
                  <a:ext cx="465260" cy="509716"/>
                  <a:chOff x="-1023902" y="1811547"/>
                  <a:chExt cx="618532" cy="677636"/>
                </a:xfrm>
              </p:grpSpPr>
              <p:sp>
                <p:nvSpPr>
                  <p:cNvPr id="60" name="Freeform: Shape 59">
                    <a:extLst>
                      <a:ext uri="{FF2B5EF4-FFF2-40B4-BE49-F238E27FC236}">
                        <a16:creationId xmlns:a16="http://schemas.microsoft.com/office/drawing/2014/main" id="{8E15FB45-F103-4241-88E4-66911BB9A807}"/>
                      </a:ext>
                    </a:extLst>
                  </p:cNvPr>
                  <p:cNvSpPr/>
                  <p:nvPr/>
                </p:nvSpPr>
                <p:spPr>
                  <a:xfrm>
                    <a:off x="-1023902" y="1811547"/>
                    <a:ext cx="618532" cy="439845"/>
                  </a:xfrm>
                  <a:custGeom>
                    <a:avLst/>
                    <a:gdLst>
                      <a:gd name="connsiteX0" fmla="*/ 667459 w 744378"/>
                      <a:gd name="connsiteY0" fmla="*/ 12406 h 529335"/>
                      <a:gd name="connsiteX1" fmla="*/ 85190 w 744378"/>
                      <a:gd name="connsiteY1" fmla="*/ 12406 h 529335"/>
                      <a:gd name="connsiteX2" fmla="*/ 12406 w 744378"/>
                      <a:gd name="connsiteY2" fmla="*/ 85190 h 529335"/>
                      <a:gd name="connsiteX3" fmla="*/ 12406 w 744378"/>
                      <a:gd name="connsiteY3" fmla="*/ 459033 h 529335"/>
                      <a:gd name="connsiteX4" fmla="*/ 85190 w 744378"/>
                      <a:gd name="connsiteY4" fmla="*/ 531817 h 529335"/>
                      <a:gd name="connsiteX5" fmla="*/ 268803 w 744378"/>
                      <a:gd name="connsiteY5" fmla="*/ 531817 h 529335"/>
                      <a:gd name="connsiteX6" fmla="*/ 286999 w 744378"/>
                      <a:gd name="connsiteY6" fmla="*/ 473921 h 529335"/>
                      <a:gd name="connsiteX7" fmla="*/ 316774 w 744378"/>
                      <a:gd name="connsiteY7" fmla="*/ 463996 h 529335"/>
                      <a:gd name="connsiteX8" fmla="*/ 358129 w 744378"/>
                      <a:gd name="connsiteY8" fmla="*/ 485500 h 529335"/>
                      <a:gd name="connsiteX9" fmla="*/ 363091 w 744378"/>
                      <a:gd name="connsiteY9" fmla="*/ 490463 h 529335"/>
                      <a:gd name="connsiteX10" fmla="*/ 363091 w 744378"/>
                      <a:gd name="connsiteY10" fmla="*/ 460687 h 529335"/>
                      <a:gd name="connsiteX11" fmla="*/ 96769 w 744378"/>
                      <a:gd name="connsiteY11" fmla="*/ 460687 h 529335"/>
                      <a:gd name="connsiteX12" fmla="*/ 96769 w 744378"/>
                      <a:gd name="connsiteY12" fmla="*/ 76919 h 529335"/>
                      <a:gd name="connsiteX13" fmla="*/ 657534 w 744378"/>
                      <a:gd name="connsiteY13" fmla="*/ 76919 h 529335"/>
                      <a:gd name="connsiteX14" fmla="*/ 657534 w 744378"/>
                      <a:gd name="connsiteY14" fmla="*/ 462342 h 529335"/>
                      <a:gd name="connsiteX15" fmla="*/ 632722 w 744378"/>
                      <a:gd name="connsiteY15" fmla="*/ 462342 h 529335"/>
                      <a:gd name="connsiteX16" fmla="*/ 632722 w 744378"/>
                      <a:gd name="connsiteY16" fmla="*/ 531817 h 529335"/>
                      <a:gd name="connsiteX17" fmla="*/ 669113 w 744378"/>
                      <a:gd name="connsiteY17" fmla="*/ 531817 h 529335"/>
                      <a:gd name="connsiteX18" fmla="*/ 741897 w 744378"/>
                      <a:gd name="connsiteY18" fmla="*/ 459033 h 529335"/>
                      <a:gd name="connsiteX19" fmla="*/ 741897 w 744378"/>
                      <a:gd name="connsiteY19" fmla="*/ 85190 h 529335"/>
                      <a:gd name="connsiteX20" fmla="*/ 667459 w 744378"/>
                      <a:gd name="connsiteY20" fmla="*/ 12406 h 529335"/>
                      <a:gd name="connsiteX21" fmla="*/ 53761 w 744378"/>
                      <a:gd name="connsiteY21" fmla="*/ 298578 h 529335"/>
                      <a:gd name="connsiteX22" fmla="*/ 35565 w 744378"/>
                      <a:gd name="connsiteY22" fmla="*/ 280383 h 529335"/>
                      <a:gd name="connsiteX23" fmla="*/ 53761 w 744378"/>
                      <a:gd name="connsiteY23" fmla="*/ 262187 h 529335"/>
                      <a:gd name="connsiteX24" fmla="*/ 71957 w 744378"/>
                      <a:gd name="connsiteY24" fmla="*/ 280383 h 529335"/>
                      <a:gd name="connsiteX25" fmla="*/ 53761 w 744378"/>
                      <a:gd name="connsiteY25" fmla="*/ 298578 h 52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4378" h="529335">
                        <a:moveTo>
                          <a:pt x="667459" y="12406"/>
                        </a:moveTo>
                        <a:lnTo>
                          <a:pt x="85190" y="12406"/>
                        </a:lnTo>
                        <a:cubicBezTo>
                          <a:pt x="45490" y="12406"/>
                          <a:pt x="12406" y="45490"/>
                          <a:pt x="12406" y="85190"/>
                        </a:cubicBezTo>
                        <a:lnTo>
                          <a:pt x="12406" y="459033"/>
                        </a:lnTo>
                        <a:cubicBezTo>
                          <a:pt x="12406" y="498733"/>
                          <a:pt x="45490" y="531817"/>
                          <a:pt x="85190" y="531817"/>
                        </a:cubicBezTo>
                        <a:lnTo>
                          <a:pt x="268803" y="531817"/>
                        </a:lnTo>
                        <a:cubicBezTo>
                          <a:pt x="262187" y="511967"/>
                          <a:pt x="268803" y="487154"/>
                          <a:pt x="286999" y="473921"/>
                        </a:cubicBezTo>
                        <a:cubicBezTo>
                          <a:pt x="295270" y="467304"/>
                          <a:pt x="306849" y="463996"/>
                          <a:pt x="316774" y="463996"/>
                        </a:cubicBezTo>
                        <a:cubicBezTo>
                          <a:pt x="333316" y="463996"/>
                          <a:pt x="348204" y="472267"/>
                          <a:pt x="358129" y="485500"/>
                        </a:cubicBezTo>
                        <a:lnTo>
                          <a:pt x="363091" y="490463"/>
                        </a:lnTo>
                        <a:lnTo>
                          <a:pt x="363091" y="460687"/>
                        </a:lnTo>
                        <a:lnTo>
                          <a:pt x="96769" y="460687"/>
                        </a:lnTo>
                        <a:lnTo>
                          <a:pt x="96769" y="76919"/>
                        </a:lnTo>
                        <a:lnTo>
                          <a:pt x="657534" y="76919"/>
                        </a:lnTo>
                        <a:lnTo>
                          <a:pt x="657534" y="462342"/>
                        </a:lnTo>
                        <a:lnTo>
                          <a:pt x="632722" y="462342"/>
                        </a:lnTo>
                        <a:lnTo>
                          <a:pt x="632722" y="531817"/>
                        </a:lnTo>
                        <a:lnTo>
                          <a:pt x="669113" y="531817"/>
                        </a:lnTo>
                        <a:cubicBezTo>
                          <a:pt x="708814" y="531817"/>
                          <a:pt x="741897" y="498733"/>
                          <a:pt x="741897" y="459033"/>
                        </a:cubicBezTo>
                        <a:lnTo>
                          <a:pt x="741897" y="85190"/>
                        </a:lnTo>
                        <a:cubicBezTo>
                          <a:pt x="740243" y="45490"/>
                          <a:pt x="707159" y="12406"/>
                          <a:pt x="667459" y="12406"/>
                        </a:cubicBezTo>
                        <a:close/>
                        <a:moveTo>
                          <a:pt x="53761" y="298578"/>
                        </a:moveTo>
                        <a:cubicBezTo>
                          <a:pt x="43836" y="298578"/>
                          <a:pt x="35565" y="290308"/>
                          <a:pt x="35565" y="280383"/>
                        </a:cubicBezTo>
                        <a:cubicBezTo>
                          <a:pt x="35565" y="270457"/>
                          <a:pt x="43836" y="262187"/>
                          <a:pt x="53761" y="262187"/>
                        </a:cubicBezTo>
                        <a:cubicBezTo>
                          <a:pt x="63686" y="262187"/>
                          <a:pt x="71957" y="270457"/>
                          <a:pt x="71957" y="280383"/>
                        </a:cubicBezTo>
                        <a:cubicBezTo>
                          <a:pt x="73611" y="290308"/>
                          <a:pt x="63686" y="298578"/>
                          <a:pt x="53761" y="298578"/>
                        </a:cubicBez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1A3EE6A2-2A6A-4C83-BC93-AB2BE275A995}"/>
                      </a:ext>
                    </a:extLst>
                  </p:cNvPr>
                  <p:cNvSpPr/>
                  <p:nvPr/>
                </p:nvSpPr>
                <p:spPr>
                  <a:xfrm>
                    <a:off x="-798299" y="2027346"/>
                    <a:ext cx="288649" cy="384864"/>
                  </a:xfrm>
                  <a:custGeom>
                    <a:avLst/>
                    <a:gdLst>
                      <a:gd name="connsiteX0" fmla="*/ 336405 w 347376"/>
                      <a:gd name="connsiteY0" fmla="*/ 452417 h 463168"/>
                      <a:gd name="connsiteX1" fmla="*/ 344676 w 347376"/>
                      <a:gd name="connsiteY1" fmla="*/ 387904 h 463168"/>
                      <a:gd name="connsiteX2" fmla="*/ 344676 w 347376"/>
                      <a:gd name="connsiteY2" fmla="*/ 189403 h 463168"/>
                      <a:gd name="connsiteX3" fmla="*/ 324826 w 347376"/>
                      <a:gd name="connsiteY3" fmla="*/ 162936 h 463168"/>
                      <a:gd name="connsiteX4" fmla="*/ 314901 w 347376"/>
                      <a:gd name="connsiteY4" fmla="*/ 161282 h 463168"/>
                      <a:gd name="connsiteX5" fmla="*/ 290088 w 347376"/>
                      <a:gd name="connsiteY5" fmla="*/ 189403 h 463168"/>
                      <a:gd name="connsiteX6" fmla="*/ 290088 w 347376"/>
                      <a:gd name="connsiteY6" fmla="*/ 247299 h 463168"/>
                      <a:gd name="connsiteX7" fmla="*/ 283472 w 347376"/>
                      <a:gd name="connsiteY7" fmla="*/ 247299 h 463168"/>
                      <a:gd name="connsiteX8" fmla="*/ 283472 w 347376"/>
                      <a:gd name="connsiteY8" fmla="*/ 176170 h 463168"/>
                      <a:gd name="connsiteX9" fmla="*/ 257005 w 347376"/>
                      <a:gd name="connsiteY9" fmla="*/ 148049 h 463168"/>
                      <a:gd name="connsiteX10" fmla="*/ 228884 w 347376"/>
                      <a:gd name="connsiteY10" fmla="*/ 174515 h 463168"/>
                      <a:gd name="connsiteX11" fmla="*/ 228884 w 347376"/>
                      <a:gd name="connsiteY11" fmla="*/ 247299 h 463168"/>
                      <a:gd name="connsiteX12" fmla="*/ 222267 w 347376"/>
                      <a:gd name="connsiteY12" fmla="*/ 247299 h 463168"/>
                      <a:gd name="connsiteX13" fmla="*/ 222267 w 347376"/>
                      <a:gd name="connsiteY13" fmla="*/ 153011 h 463168"/>
                      <a:gd name="connsiteX14" fmla="*/ 197455 w 347376"/>
                      <a:gd name="connsiteY14" fmla="*/ 124890 h 463168"/>
                      <a:gd name="connsiteX15" fmla="*/ 169334 w 347376"/>
                      <a:gd name="connsiteY15" fmla="*/ 153011 h 463168"/>
                      <a:gd name="connsiteX16" fmla="*/ 169334 w 347376"/>
                      <a:gd name="connsiteY16" fmla="*/ 248953 h 463168"/>
                      <a:gd name="connsiteX17" fmla="*/ 164371 w 347376"/>
                      <a:gd name="connsiteY17" fmla="*/ 248953 h 463168"/>
                      <a:gd name="connsiteX18" fmla="*/ 164371 w 347376"/>
                      <a:gd name="connsiteY18" fmla="*/ 40527 h 463168"/>
                      <a:gd name="connsiteX19" fmla="*/ 137904 w 347376"/>
                      <a:gd name="connsiteY19" fmla="*/ 12406 h 463168"/>
                      <a:gd name="connsiteX20" fmla="*/ 109783 w 347376"/>
                      <a:gd name="connsiteY20" fmla="*/ 38873 h 463168"/>
                      <a:gd name="connsiteX21" fmla="*/ 109783 w 347376"/>
                      <a:gd name="connsiteY21" fmla="*/ 282037 h 463168"/>
                      <a:gd name="connsiteX22" fmla="*/ 75046 w 347376"/>
                      <a:gd name="connsiteY22" fmla="*/ 234066 h 463168"/>
                      <a:gd name="connsiteX23" fmla="*/ 27075 w 347376"/>
                      <a:gd name="connsiteY23" fmla="*/ 225795 h 463168"/>
                      <a:gd name="connsiteX24" fmla="*/ 18804 w 347376"/>
                      <a:gd name="connsiteY24" fmla="*/ 273766 h 463168"/>
                      <a:gd name="connsiteX25" fmla="*/ 132942 w 347376"/>
                      <a:gd name="connsiteY25" fmla="*/ 450762 h 463168"/>
                      <a:gd name="connsiteX26" fmla="*/ 336405 w 347376"/>
                      <a:gd name="connsiteY26" fmla="*/ 450762 h 46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376" h="463168">
                        <a:moveTo>
                          <a:pt x="336405" y="452417"/>
                        </a:moveTo>
                        <a:cubicBezTo>
                          <a:pt x="341368" y="430912"/>
                          <a:pt x="344676" y="407754"/>
                          <a:pt x="344676" y="387904"/>
                        </a:cubicBezTo>
                        <a:lnTo>
                          <a:pt x="344676" y="189403"/>
                        </a:lnTo>
                        <a:cubicBezTo>
                          <a:pt x="344676" y="176170"/>
                          <a:pt x="336405" y="166244"/>
                          <a:pt x="324826" y="162936"/>
                        </a:cubicBezTo>
                        <a:cubicBezTo>
                          <a:pt x="321518" y="161282"/>
                          <a:pt x="319864" y="161282"/>
                          <a:pt x="314901" y="161282"/>
                        </a:cubicBezTo>
                        <a:cubicBezTo>
                          <a:pt x="300013" y="161282"/>
                          <a:pt x="290088" y="176170"/>
                          <a:pt x="290088" y="189403"/>
                        </a:cubicBezTo>
                        <a:lnTo>
                          <a:pt x="290088" y="247299"/>
                        </a:lnTo>
                        <a:lnTo>
                          <a:pt x="283472" y="247299"/>
                        </a:lnTo>
                        <a:lnTo>
                          <a:pt x="283472" y="176170"/>
                        </a:lnTo>
                        <a:cubicBezTo>
                          <a:pt x="283472" y="161282"/>
                          <a:pt x="271892" y="148049"/>
                          <a:pt x="257005" y="148049"/>
                        </a:cubicBezTo>
                        <a:cubicBezTo>
                          <a:pt x="242117" y="146394"/>
                          <a:pt x="228884" y="159628"/>
                          <a:pt x="228884" y="174515"/>
                        </a:cubicBezTo>
                        <a:lnTo>
                          <a:pt x="228884" y="247299"/>
                        </a:lnTo>
                        <a:lnTo>
                          <a:pt x="222267" y="247299"/>
                        </a:lnTo>
                        <a:lnTo>
                          <a:pt x="222267" y="153011"/>
                        </a:lnTo>
                        <a:cubicBezTo>
                          <a:pt x="222267" y="138124"/>
                          <a:pt x="210688" y="124890"/>
                          <a:pt x="197455" y="124890"/>
                        </a:cubicBezTo>
                        <a:cubicBezTo>
                          <a:pt x="180913" y="123236"/>
                          <a:pt x="169334" y="136469"/>
                          <a:pt x="169334" y="153011"/>
                        </a:cubicBezTo>
                        <a:lnTo>
                          <a:pt x="169334" y="248953"/>
                        </a:lnTo>
                        <a:lnTo>
                          <a:pt x="164371" y="248953"/>
                        </a:lnTo>
                        <a:lnTo>
                          <a:pt x="164371" y="40527"/>
                        </a:lnTo>
                        <a:cubicBezTo>
                          <a:pt x="164371" y="25640"/>
                          <a:pt x="152792" y="12406"/>
                          <a:pt x="137904" y="12406"/>
                        </a:cubicBezTo>
                        <a:cubicBezTo>
                          <a:pt x="123017" y="12406"/>
                          <a:pt x="109783" y="23986"/>
                          <a:pt x="109783" y="38873"/>
                        </a:cubicBezTo>
                        <a:lnTo>
                          <a:pt x="109783" y="282037"/>
                        </a:lnTo>
                        <a:lnTo>
                          <a:pt x="75046" y="234066"/>
                        </a:lnTo>
                        <a:cubicBezTo>
                          <a:pt x="63467" y="219178"/>
                          <a:pt x="41962" y="214216"/>
                          <a:pt x="27075" y="225795"/>
                        </a:cubicBezTo>
                        <a:cubicBezTo>
                          <a:pt x="12187" y="237374"/>
                          <a:pt x="7225" y="258878"/>
                          <a:pt x="18804" y="273766"/>
                        </a:cubicBezTo>
                        <a:lnTo>
                          <a:pt x="132942" y="450762"/>
                        </a:lnTo>
                        <a:lnTo>
                          <a:pt x="336405" y="450762"/>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1DF5966-C59B-4080-A12D-E573C6D22F03}"/>
                      </a:ext>
                    </a:extLst>
                  </p:cNvPr>
                  <p:cNvSpPr/>
                  <p:nvPr/>
                </p:nvSpPr>
                <p:spPr>
                  <a:xfrm>
                    <a:off x="-711887" y="2406712"/>
                    <a:ext cx="206177" cy="82471"/>
                  </a:xfrm>
                  <a:custGeom>
                    <a:avLst/>
                    <a:gdLst>
                      <a:gd name="connsiteX0" fmla="*/ 232411 w 248126"/>
                      <a:gd name="connsiteY0" fmla="*/ 12406 h 99250"/>
                      <a:gd name="connsiteX1" fmla="*/ 22331 w 248126"/>
                      <a:gd name="connsiteY1" fmla="*/ 12406 h 99250"/>
                      <a:gd name="connsiteX2" fmla="*/ 12406 w 248126"/>
                      <a:gd name="connsiteY2" fmla="*/ 22331 h 99250"/>
                      <a:gd name="connsiteX3" fmla="*/ 12406 w 248126"/>
                      <a:gd name="connsiteY3" fmla="*/ 81882 h 99250"/>
                      <a:gd name="connsiteX4" fmla="*/ 22331 w 248126"/>
                      <a:gd name="connsiteY4" fmla="*/ 91807 h 99250"/>
                      <a:gd name="connsiteX5" fmla="*/ 232411 w 248126"/>
                      <a:gd name="connsiteY5" fmla="*/ 91807 h 99250"/>
                      <a:gd name="connsiteX6" fmla="*/ 242336 w 248126"/>
                      <a:gd name="connsiteY6" fmla="*/ 81882 h 99250"/>
                      <a:gd name="connsiteX7" fmla="*/ 242336 w 248126"/>
                      <a:gd name="connsiteY7" fmla="*/ 22331 h 99250"/>
                      <a:gd name="connsiteX8" fmla="*/ 232411 w 248126"/>
                      <a:gd name="connsiteY8" fmla="*/ 12406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126" h="99250">
                        <a:moveTo>
                          <a:pt x="232411" y="12406"/>
                        </a:moveTo>
                        <a:lnTo>
                          <a:pt x="22331" y="12406"/>
                        </a:lnTo>
                        <a:cubicBezTo>
                          <a:pt x="17369" y="12406"/>
                          <a:pt x="12406" y="17369"/>
                          <a:pt x="12406" y="22331"/>
                        </a:cubicBezTo>
                        <a:lnTo>
                          <a:pt x="12406" y="81882"/>
                        </a:lnTo>
                        <a:cubicBezTo>
                          <a:pt x="12406" y="86844"/>
                          <a:pt x="17369" y="91807"/>
                          <a:pt x="22331" y="91807"/>
                        </a:cubicBezTo>
                        <a:lnTo>
                          <a:pt x="232411" y="91807"/>
                        </a:lnTo>
                        <a:cubicBezTo>
                          <a:pt x="237374" y="91807"/>
                          <a:pt x="242336" y="86844"/>
                          <a:pt x="242336" y="81882"/>
                        </a:cubicBezTo>
                        <a:lnTo>
                          <a:pt x="242336" y="22331"/>
                        </a:lnTo>
                        <a:cubicBezTo>
                          <a:pt x="242336" y="15715"/>
                          <a:pt x="237374" y="12406"/>
                          <a:pt x="232411" y="12406"/>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F68F6F4C-2EFA-4E07-93DB-8E2E4A1CE7FD}"/>
                    </a:ext>
                  </a:extLst>
                </p:cNvPr>
                <p:cNvGrpSpPr/>
                <p:nvPr/>
              </p:nvGrpSpPr>
              <p:grpSpPr>
                <a:xfrm>
                  <a:off x="504175" y="2822235"/>
                  <a:ext cx="443564" cy="301338"/>
                  <a:chOff x="4939220" y="3519468"/>
                  <a:chExt cx="913447" cy="620554"/>
                </a:xfrm>
              </p:grpSpPr>
              <p:sp>
                <p:nvSpPr>
                  <p:cNvPr id="67" name="Freeform: Shape 66">
                    <a:extLst>
                      <a:ext uri="{FF2B5EF4-FFF2-40B4-BE49-F238E27FC236}">
                        <a16:creationId xmlns:a16="http://schemas.microsoft.com/office/drawing/2014/main" id="{9978EECA-2018-4F81-9CF8-34CCB06D05F4}"/>
                      </a:ext>
                    </a:extLst>
                  </p:cNvPr>
                  <p:cNvSpPr/>
                  <p:nvPr/>
                </p:nvSpPr>
                <p:spPr>
                  <a:xfrm>
                    <a:off x="4939220" y="4035247"/>
                    <a:ext cx="161925"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56363C53-F223-4B89-836D-E01B6084864D}"/>
                      </a:ext>
                    </a:extLst>
                  </p:cNvPr>
                  <p:cNvSpPr/>
                  <p:nvPr/>
                </p:nvSpPr>
                <p:spPr>
                  <a:xfrm>
                    <a:off x="5320220" y="4035247"/>
                    <a:ext cx="161925"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C040BFD3-653F-4591-8ADE-4E770AD02521}"/>
                      </a:ext>
                    </a:extLst>
                  </p:cNvPr>
                  <p:cNvSpPr/>
                  <p:nvPr/>
                </p:nvSpPr>
                <p:spPr>
                  <a:xfrm>
                    <a:off x="5690742" y="4035247"/>
                    <a:ext cx="161925"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E14B123-A807-427B-AE07-38D9AEEA01DA}"/>
                      </a:ext>
                    </a:extLst>
                  </p:cNvPr>
                  <p:cNvSpPr/>
                  <p:nvPr/>
                </p:nvSpPr>
                <p:spPr>
                  <a:xfrm>
                    <a:off x="5502147" y="4062869"/>
                    <a:ext cx="152400" cy="47625"/>
                  </a:xfrm>
                  <a:custGeom>
                    <a:avLst/>
                    <a:gdLst>
                      <a:gd name="connsiteX0" fmla="*/ 7144 w 152400"/>
                      <a:gd name="connsiteY0" fmla="*/ 7144 h 47625"/>
                      <a:gd name="connsiteX1" fmla="*/ 148114 w 152400"/>
                      <a:gd name="connsiteY1" fmla="*/ 7144 h 47625"/>
                      <a:gd name="connsiteX2" fmla="*/ 148114 w 152400"/>
                      <a:gd name="connsiteY2" fmla="*/ 46196 h 47625"/>
                      <a:gd name="connsiteX3" fmla="*/ 7144 w 152400"/>
                      <a:gd name="connsiteY3" fmla="*/ 46196 h 47625"/>
                    </a:gdLst>
                    <a:ahLst/>
                    <a:cxnLst>
                      <a:cxn ang="0">
                        <a:pos x="connsiteX0" y="connsiteY0"/>
                      </a:cxn>
                      <a:cxn ang="0">
                        <a:pos x="connsiteX1" y="connsiteY1"/>
                      </a:cxn>
                      <a:cxn ang="0">
                        <a:pos x="connsiteX2" y="connsiteY2"/>
                      </a:cxn>
                      <a:cxn ang="0">
                        <a:pos x="connsiteX3" y="connsiteY3"/>
                      </a:cxn>
                    </a:cxnLst>
                    <a:rect l="l" t="t" r="r" b="b"/>
                    <a:pathLst>
                      <a:path w="152400" h="47625">
                        <a:moveTo>
                          <a:pt x="7144" y="7144"/>
                        </a:moveTo>
                        <a:lnTo>
                          <a:pt x="148114" y="7144"/>
                        </a:lnTo>
                        <a:lnTo>
                          <a:pt x="148114" y="46196"/>
                        </a:lnTo>
                        <a:lnTo>
                          <a:pt x="7144" y="46196"/>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5108515-6E91-4439-A807-5D7B9873A00A}"/>
                      </a:ext>
                    </a:extLst>
                  </p:cNvPr>
                  <p:cNvSpPr/>
                  <p:nvPr/>
                </p:nvSpPr>
                <p:spPr>
                  <a:xfrm>
                    <a:off x="5135435" y="4062869"/>
                    <a:ext cx="152400" cy="47625"/>
                  </a:xfrm>
                  <a:custGeom>
                    <a:avLst/>
                    <a:gdLst>
                      <a:gd name="connsiteX0" fmla="*/ 7144 w 152400"/>
                      <a:gd name="connsiteY0" fmla="*/ 7144 h 47625"/>
                      <a:gd name="connsiteX1" fmla="*/ 148114 w 152400"/>
                      <a:gd name="connsiteY1" fmla="*/ 7144 h 47625"/>
                      <a:gd name="connsiteX2" fmla="*/ 148114 w 152400"/>
                      <a:gd name="connsiteY2" fmla="*/ 46196 h 47625"/>
                      <a:gd name="connsiteX3" fmla="*/ 7144 w 152400"/>
                      <a:gd name="connsiteY3" fmla="*/ 46196 h 47625"/>
                    </a:gdLst>
                    <a:ahLst/>
                    <a:cxnLst>
                      <a:cxn ang="0">
                        <a:pos x="connsiteX0" y="connsiteY0"/>
                      </a:cxn>
                      <a:cxn ang="0">
                        <a:pos x="connsiteX1" y="connsiteY1"/>
                      </a:cxn>
                      <a:cxn ang="0">
                        <a:pos x="connsiteX2" y="connsiteY2"/>
                      </a:cxn>
                      <a:cxn ang="0">
                        <a:pos x="connsiteX3" y="connsiteY3"/>
                      </a:cxn>
                    </a:cxnLst>
                    <a:rect l="l" t="t" r="r" b="b"/>
                    <a:pathLst>
                      <a:path w="152400" h="47625">
                        <a:moveTo>
                          <a:pt x="7144" y="7144"/>
                        </a:moveTo>
                        <a:lnTo>
                          <a:pt x="148114" y="7144"/>
                        </a:lnTo>
                        <a:lnTo>
                          <a:pt x="148114" y="46196"/>
                        </a:lnTo>
                        <a:lnTo>
                          <a:pt x="7144" y="46196"/>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A210C15-05A2-4626-9B0B-3ABA8D4B67A1}"/>
                      </a:ext>
                    </a:extLst>
                  </p:cNvPr>
                  <p:cNvSpPr/>
                  <p:nvPr/>
                </p:nvSpPr>
                <p:spPr>
                  <a:xfrm>
                    <a:off x="5214969" y="3519468"/>
                    <a:ext cx="375285" cy="237192"/>
                  </a:xfrm>
                  <a:custGeom>
                    <a:avLst/>
                    <a:gdLst>
                      <a:gd name="connsiteX0" fmla="*/ 30480 w 375285"/>
                      <a:gd name="connsiteY0" fmla="*/ 0 h 237192"/>
                      <a:gd name="connsiteX1" fmla="*/ 344805 w 375285"/>
                      <a:gd name="connsiteY1" fmla="*/ 0 h 237192"/>
                      <a:gd name="connsiteX2" fmla="*/ 375285 w 375285"/>
                      <a:gd name="connsiteY2" fmla="*/ 30480 h 237192"/>
                      <a:gd name="connsiteX3" fmla="*/ 375285 w 375285"/>
                      <a:gd name="connsiteY3" fmla="*/ 207645 h 237192"/>
                      <a:gd name="connsiteX4" fmla="*/ 366475 w 375285"/>
                      <a:gd name="connsiteY4" fmla="*/ 229315 h 237192"/>
                      <a:gd name="connsiteX5" fmla="*/ 347100 w 375285"/>
                      <a:gd name="connsiteY5" fmla="*/ 237192 h 237192"/>
                      <a:gd name="connsiteX6" fmla="*/ 28186 w 375285"/>
                      <a:gd name="connsiteY6" fmla="*/ 237192 h 237192"/>
                      <a:gd name="connsiteX7" fmla="*/ 8811 w 375285"/>
                      <a:gd name="connsiteY7" fmla="*/ 229315 h 237192"/>
                      <a:gd name="connsiteX8" fmla="*/ 0 w 375285"/>
                      <a:gd name="connsiteY8" fmla="*/ 207645 h 237192"/>
                      <a:gd name="connsiteX9" fmla="*/ 0 w 375285"/>
                      <a:gd name="connsiteY9" fmla="*/ 30480 h 237192"/>
                      <a:gd name="connsiteX10" fmla="*/ 30480 w 375285"/>
                      <a:gd name="connsiteY10" fmla="*/ 0 h 23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5285" h="237192">
                        <a:moveTo>
                          <a:pt x="30480" y="0"/>
                        </a:moveTo>
                        <a:lnTo>
                          <a:pt x="344805" y="0"/>
                        </a:lnTo>
                        <a:cubicBezTo>
                          <a:pt x="361950" y="0"/>
                          <a:pt x="375285" y="13335"/>
                          <a:pt x="375285" y="30480"/>
                        </a:cubicBezTo>
                        <a:lnTo>
                          <a:pt x="375285" y="207645"/>
                        </a:lnTo>
                        <a:cubicBezTo>
                          <a:pt x="375285" y="216218"/>
                          <a:pt x="371951" y="223838"/>
                          <a:pt x="366475" y="229315"/>
                        </a:cubicBezTo>
                        <a:lnTo>
                          <a:pt x="347100" y="237192"/>
                        </a:lnTo>
                        <a:lnTo>
                          <a:pt x="28186" y="237192"/>
                        </a:lnTo>
                        <a:lnTo>
                          <a:pt x="8811" y="229315"/>
                        </a:lnTo>
                        <a:cubicBezTo>
                          <a:pt x="3334" y="223838"/>
                          <a:pt x="0" y="216218"/>
                          <a:pt x="0" y="207645"/>
                        </a:cubicBezTo>
                        <a:lnTo>
                          <a:pt x="0" y="30480"/>
                        </a:lnTo>
                        <a:cubicBezTo>
                          <a:pt x="0" y="13335"/>
                          <a:pt x="13335" y="0"/>
                          <a:pt x="30480" y="0"/>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A666FE3-CA57-49DF-B23F-727A8F746E50}"/>
                      </a:ext>
                    </a:extLst>
                  </p:cNvPr>
                  <p:cNvSpPr/>
                  <p:nvPr/>
                </p:nvSpPr>
                <p:spPr>
                  <a:xfrm>
                    <a:off x="5001608" y="3758565"/>
                    <a:ext cx="799147" cy="236200"/>
                  </a:xfrm>
                  <a:custGeom>
                    <a:avLst/>
                    <a:gdLst>
                      <a:gd name="connsiteX0" fmla="*/ 381000 w 799147"/>
                      <a:gd name="connsiteY0" fmla="*/ 0 h 236200"/>
                      <a:gd name="connsiteX1" fmla="*/ 428625 w 799147"/>
                      <a:gd name="connsiteY1" fmla="*/ 0 h 236200"/>
                      <a:gd name="connsiteX2" fmla="*/ 428625 w 799147"/>
                      <a:gd name="connsiteY2" fmla="*/ 100945 h 236200"/>
                      <a:gd name="connsiteX3" fmla="*/ 774382 w 799147"/>
                      <a:gd name="connsiteY3" fmla="*/ 100945 h 236200"/>
                      <a:gd name="connsiteX4" fmla="*/ 799147 w 799147"/>
                      <a:gd name="connsiteY4" fmla="*/ 124758 h 236200"/>
                      <a:gd name="connsiteX5" fmla="*/ 799147 w 799147"/>
                      <a:gd name="connsiteY5" fmla="*/ 236200 h 236200"/>
                      <a:gd name="connsiteX6" fmla="*/ 751522 w 799147"/>
                      <a:gd name="connsiteY6" fmla="*/ 236200 h 236200"/>
                      <a:gd name="connsiteX7" fmla="*/ 751522 w 799147"/>
                      <a:gd name="connsiteY7" fmla="*/ 148570 h 236200"/>
                      <a:gd name="connsiteX8" fmla="*/ 428625 w 799147"/>
                      <a:gd name="connsiteY8" fmla="*/ 148570 h 236200"/>
                      <a:gd name="connsiteX9" fmla="*/ 428625 w 799147"/>
                      <a:gd name="connsiteY9" fmla="*/ 236200 h 236200"/>
                      <a:gd name="connsiteX10" fmla="*/ 381000 w 799147"/>
                      <a:gd name="connsiteY10" fmla="*/ 236200 h 236200"/>
                      <a:gd name="connsiteX11" fmla="*/ 381000 w 799147"/>
                      <a:gd name="connsiteY11" fmla="*/ 148570 h 236200"/>
                      <a:gd name="connsiteX12" fmla="*/ 47625 w 799147"/>
                      <a:gd name="connsiteY12" fmla="*/ 148570 h 236200"/>
                      <a:gd name="connsiteX13" fmla="*/ 47625 w 799147"/>
                      <a:gd name="connsiteY13" fmla="*/ 236200 h 236200"/>
                      <a:gd name="connsiteX14" fmla="*/ 0 w 799147"/>
                      <a:gd name="connsiteY14" fmla="*/ 236200 h 236200"/>
                      <a:gd name="connsiteX15" fmla="*/ 0 w 799147"/>
                      <a:gd name="connsiteY15" fmla="*/ 124758 h 236200"/>
                      <a:gd name="connsiteX16" fmla="*/ 23812 w 799147"/>
                      <a:gd name="connsiteY16" fmla="*/ 100945 h 236200"/>
                      <a:gd name="connsiteX17" fmla="*/ 381000 w 799147"/>
                      <a:gd name="connsiteY17" fmla="*/ 100945 h 23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147" h="236200">
                        <a:moveTo>
                          <a:pt x="381000" y="0"/>
                        </a:moveTo>
                        <a:lnTo>
                          <a:pt x="428625" y="0"/>
                        </a:lnTo>
                        <a:lnTo>
                          <a:pt x="428625" y="100945"/>
                        </a:lnTo>
                        <a:lnTo>
                          <a:pt x="774382" y="100945"/>
                        </a:lnTo>
                        <a:cubicBezTo>
                          <a:pt x="787717" y="100945"/>
                          <a:pt x="798195" y="111423"/>
                          <a:pt x="799147" y="124758"/>
                        </a:cubicBezTo>
                        <a:lnTo>
                          <a:pt x="799147" y="236200"/>
                        </a:lnTo>
                        <a:lnTo>
                          <a:pt x="751522" y="236200"/>
                        </a:lnTo>
                        <a:lnTo>
                          <a:pt x="751522" y="148570"/>
                        </a:lnTo>
                        <a:lnTo>
                          <a:pt x="428625" y="148570"/>
                        </a:lnTo>
                        <a:lnTo>
                          <a:pt x="428625" y="236200"/>
                        </a:lnTo>
                        <a:lnTo>
                          <a:pt x="381000" y="236200"/>
                        </a:lnTo>
                        <a:lnTo>
                          <a:pt x="381000" y="148570"/>
                        </a:lnTo>
                        <a:lnTo>
                          <a:pt x="47625" y="148570"/>
                        </a:lnTo>
                        <a:lnTo>
                          <a:pt x="47625" y="236200"/>
                        </a:lnTo>
                        <a:lnTo>
                          <a:pt x="0" y="236200"/>
                        </a:lnTo>
                        <a:lnTo>
                          <a:pt x="0" y="124758"/>
                        </a:lnTo>
                        <a:cubicBezTo>
                          <a:pt x="0" y="111423"/>
                          <a:pt x="10477" y="100945"/>
                          <a:pt x="23812" y="100945"/>
                        </a:cubicBezTo>
                        <a:lnTo>
                          <a:pt x="381000" y="100945"/>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pic>
          <p:nvPicPr>
            <p:cNvPr id="10" name="Graphic 9" descr="Image">
              <a:extLst>
                <a:ext uri="{FF2B5EF4-FFF2-40B4-BE49-F238E27FC236}">
                  <a16:creationId xmlns:a16="http://schemas.microsoft.com/office/drawing/2014/main" id="{792F00B0-CF37-45AE-B20A-92795DC024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321" y="5562020"/>
              <a:ext cx="457200" cy="457200"/>
            </a:xfrm>
            <a:prstGeom prst="rect">
              <a:avLst/>
            </a:prstGeom>
          </p:spPr>
        </p:pic>
        <p:pic>
          <p:nvPicPr>
            <p:cNvPr id="17" name="Graphic 16" descr="Web design">
              <a:extLst>
                <a:ext uri="{FF2B5EF4-FFF2-40B4-BE49-F238E27FC236}">
                  <a16:creationId xmlns:a16="http://schemas.microsoft.com/office/drawing/2014/main" id="{C05E2C7B-0ADB-4499-B863-432503066D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8856" y="4637525"/>
              <a:ext cx="425374" cy="425374"/>
            </a:xfrm>
            <a:prstGeom prst="rect">
              <a:avLst/>
            </a:prstGeom>
          </p:spPr>
        </p:pic>
      </p:grpSp>
    </p:spTree>
    <p:extLst>
      <p:ext uri="{BB962C8B-B14F-4D97-AF65-F5344CB8AC3E}">
        <p14:creationId xmlns:p14="http://schemas.microsoft.com/office/powerpoint/2010/main" val="189966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icrosoft Ignite 16/9 Black Template">
  <a:themeElements>
    <a:clrScheme name="Custom 31">
      <a:dk1>
        <a:srgbClr val="000000"/>
      </a:dk1>
      <a:lt1>
        <a:srgbClr val="FFFFFF"/>
      </a:lt1>
      <a:dk2>
        <a:srgbClr val="243A5E"/>
      </a:dk2>
      <a:lt2>
        <a:srgbClr val="E6E6E6"/>
      </a:lt2>
      <a:accent1>
        <a:srgbClr val="8DC8E8"/>
      </a:accent1>
      <a:accent2>
        <a:srgbClr val="0078D4"/>
      </a:accent2>
      <a:accent3>
        <a:srgbClr val="C73ECC"/>
      </a:accent3>
      <a:accent4>
        <a:srgbClr val="C5B4E3"/>
      </a:accent4>
      <a:accent5>
        <a:srgbClr val="FFB900"/>
      </a:accent5>
      <a:accent6>
        <a:srgbClr val="E8E6DF"/>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F4D0561C-1472-4D8C-B422-743B81DD563E}"/>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9.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docProps/app.xml><?xml version="1.0" encoding="utf-8"?>
<Properties xmlns="http://schemas.openxmlformats.org/officeDocument/2006/extended-properties" xmlns:vt="http://schemas.openxmlformats.org/officeDocument/2006/docPropsVTypes">
  <Template/>
  <TotalTime>621</TotalTime>
  <Words>1767</Words>
  <Application>Microsoft Office PowerPoint</Application>
  <PresentationFormat>Widescreen</PresentationFormat>
  <Paragraphs>218</Paragraphs>
  <Slides>29</Slides>
  <Notes>28</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29</vt:i4>
      </vt:variant>
    </vt:vector>
  </HeadingPairs>
  <TitlesOfParts>
    <vt:vector size="49"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1_Light Gray Template</vt:lpstr>
      <vt:lpstr>2_Dynamics 365</vt:lpstr>
      <vt:lpstr>Microsoft Ignite 16/9 Black Template</vt:lpstr>
      <vt:lpstr>PowerPoint Presentation</vt:lpstr>
      <vt:lpstr>Agenda</vt:lpstr>
      <vt:lpstr>Why Power Pages</vt:lpstr>
      <vt:lpstr>Reimagined Design Studio</vt:lpstr>
      <vt:lpstr>Low-code Multi-step form enablement</vt:lpstr>
      <vt:lpstr>Best-in-class Pro-dev tooling</vt:lpstr>
      <vt:lpstr>Digital Transformation requires Engaging with your customers</vt:lpstr>
      <vt:lpstr>What makes  Power Pages compelling?</vt:lpstr>
      <vt:lpstr>Power Pages:: Engage with your customers</vt:lpstr>
      <vt:lpstr>What can you do with Power Pages</vt:lpstr>
      <vt:lpstr>Model and visualize data</vt:lpstr>
      <vt:lpstr>Make data lists</vt:lpstr>
      <vt:lpstr>Collect data</vt:lpstr>
      <vt:lpstr>Set role-based permissions</vt:lpstr>
      <vt:lpstr>Quick and easy setup experience</vt:lpstr>
      <vt:lpstr>Easy to use Power Pages Design Studio Experience</vt:lpstr>
      <vt:lpstr>Expose your CDS/Dynamics data in few clicks!</vt:lpstr>
      <vt:lpstr>Extend to multiple audiences</vt:lpstr>
      <vt:lpstr>Create Pixel perfect, responsive and multilingual sites</vt:lpstr>
      <vt:lpstr>Securely store and manage your data</vt:lpstr>
      <vt:lpstr>Profile Management and Security Model</vt:lpstr>
      <vt:lpstr>Integrate with other Microsoft Services</vt:lpstr>
      <vt:lpstr>Pro dev Extensibility and Governance</vt:lpstr>
      <vt:lpstr>Power Pages and Dynamics 365 portal</vt:lpstr>
      <vt:lpstr>Power Pages == Dynamics 365 portals ++</vt:lpstr>
      <vt:lpstr>What happens to Dynamics 365 portals</vt:lpstr>
      <vt:lpstr>Hands-on</vt:lpstr>
      <vt:lpstr>Hands-on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130</cp:revision>
  <dcterms:created xsi:type="dcterms:W3CDTF">2020-02-12T12:44:10Z</dcterms:created>
  <dcterms:modified xsi:type="dcterms:W3CDTF">2022-11-30T01:31:35Z</dcterms:modified>
</cp:coreProperties>
</file>